
<file path=[Content_Types].xml><?xml version="1.0" encoding="utf-8"?>
<Types xmlns="http://schemas.openxmlformats.org/package/2006/content-types">
  <Default Extension="xlsm" ContentType="application/vnd.ms-excel.sheet.macroEnabled.12"/>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5"/>
  </p:notesMasterIdLst>
  <p:handoutMasterIdLst>
    <p:handoutMasterId r:id="rId26"/>
  </p:handoutMasterIdLst>
  <p:sldIdLst>
    <p:sldId id="277" r:id="rId4"/>
    <p:sldId id="259" r:id="rId5"/>
    <p:sldId id="319" r:id="rId6"/>
    <p:sldId id="280" r:id="rId7"/>
    <p:sldId id="284" r:id="rId8"/>
    <p:sldId id="285" r:id="rId9"/>
    <p:sldId id="286" r:id="rId10"/>
    <p:sldId id="318" r:id="rId11"/>
    <p:sldId id="289" r:id="rId12"/>
    <p:sldId id="257" r:id="rId13"/>
    <p:sldId id="290" r:id="rId14"/>
    <p:sldId id="291" r:id="rId15"/>
    <p:sldId id="292" r:id="rId16"/>
    <p:sldId id="293" r:id="rId17"/>
    <p:sldId id="294" r:id="rId18"/>
    <p:sldId id="295" r:id="rId19"/>
    <p:sldId id="296" r:id="rId20"/>
    <p:sldId id="324" r:id="rId21"/>
    <p:sldId id="322" r:id="rId22"/>
    <p:sldId id="323" r:id="rId23"/>
    <p:sldId id="270" r:id="rId24"/>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4713" autoAdjust="0"/>
  </p:normalViewPr>
  <p:slideViewPr>
    <p:cSldViewPr snapToGrid="0" showGuides="1">
      <p:cViewPr varScale="1">
        <p:scale>
          <a:sx n="82" d="100"/>
          <a:sy n="82" d="100"/>
        </p:scale>
        <p:origin x="1464" y="62"/>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1.xlsm"/></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Macro-Enabled_Worksheet10.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11.xlsm"/></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2.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3.xlsm"/></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4.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Macro-Enabled_Worksheet7.xlsm"/></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Macro-Enabled_Worksheet8.xlsm"/></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Macro-Enabled_Worksheet9.xlsm"/></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7E-2"/>
          <c:w val="0.55905569285591161"/>
          <c:h val="0.7891786215079275"/>
        </c:manualLayout>
      </c:layout>
      <c:barChart>
        <c:barDir val="bar"/>
        <c:grouping val="clustered"/>
        <c:varyColors val="0"/>
        <c:ser>
          <c:idx val="0"/>
          <c:order val="0"/>
          <c:tx>
            <c:strRef>
              <c:f>Blad1!$B$1</c:f>
              <c:strCache>
                <c:ptCount val="1"/>
                <c:pt idx="0">
                  <c:v>Lindgårdens äldreboende</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Är sammantaget nöjd med äldreboendet</c:v>
                </c:pt>
                <c:pt idx="1">
                  <c:v>Tycker det är trivsamt utomhus runt boendet</c:v>
                </c:pt>
                <c:pt idx="2">
                  <c:v>Känner förtroende för personalen</c:v>
                </c:pt>
                <c:pt idx="3">
                  <c:v>Känner sig trygg på sitt äldreboende</c:v>
                </c:pt>
                <c:pt idx="4">
                  <c:v>Får bra bemötande från personalen</c:v>
                </c:pt>
              </c:strCache>
            </c:strRef>
          </c:cat>
          <c:val>
            <c:numRef>
              <c:f>Blad1!$B$2:$B$6</c:f>
              <c:numCache>
                <c:formatCode>General</c:formatCode>
                <c:ptCount val="5"/>
                <c:pt idx="0">
                  <c:v>86</c:v>
                </c:pt>
                <c:pt idx="1">
                  <c:v>90</c:v>
                </c:pt>
                <c:pt idx="2">
                  <c:v>91</c:v>
                </c:pt>
                <c:pt idx="3">
                  <c:v>91</c:v>
                </c:pt>
                <c:pt idx="4">
                  <c:v>98</c:v>
                </c:pt>
              </c:numCache>
            </c:numRef>
          </c:val>
          <c:extLst xmlns:c16r2="http://schemas.microsoft.com/office/drawing/2015/06/chart">
            <c:ext xmlns:c16="http://schemas.microsoft.com/office/drawing/2014/chart" uri="{C3380CC4-5D6E-409C-BE32-E72D297353CC}">
              <c16:uniqueId val="{00000000-E207-4016-88DD-4CAF5BB52528}"/>
            </c:ext>
          </c:extLst>
        </c:ser>
        <c:dLbls>
          <c:showLegendKey val="0"/>
          <c:showVal val="0"/>
          <c:showCatName val="0"/>
          <c:showSerName val="0"/>
          <c:showPercent val="0"/>
          <c:showBubbleSize val="0"/>
        </c:dLbls>
        <c:gapWidth val="100"/>
        <c:axId val="301589632"/>
        <c:axId val="301971648"/>
      </c:barChart>
      <c:catAx>
        <c:axId val="301589632"/>
        <c:scaling>
          <c:orientation val="minMax"/>
        </c:scaling>
        <c:delete val="1"/>
        <c:axPos val="l"/>
        <c:numFmt formatCode="000\ 00" sourceLinked="0"/>
        <c:majorTickMark val="in"/>
        <c:minorTickMark val="none"/>
        <c:tickLblPos val="none"/>
        <c:crossAx val="301971648"/>
        <c:crosses val="autoZero"/>
        <c:auto val="1"/>
        <c:lblAlgn val="l"/>
        <c:lblOffset val="100"/>
        <c:noMultiLvlLbl val="0"/>
      </c:catAx>
      <c:valAx>
        <c:axId val="301971648"/>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31076484647940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301589632"/>
        <c:crosses val="autoZero"/>
        <c:crossBetween val="between"/>
        <c:majorUnit val="20"/>
      </c:valAx>
      <c:spPr>
        <a:solidFill>
          <a:srgbClr val="FFFFFF"/>
        </a:solidFill>
        <a:ln w="25400" cmpd="sng">
          <a:solidFill>
            <a:schemeClr val="tx1"/>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Lindgårdens äldreboende</c:v>
                </c:pt>
              </c:strCache>
            </c:strRef>
          </c:tx>
          <c:spPr>
            <a:solidFill>
              <a:srgbClr val="635549"/>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Blad1!$B$2:$B$4</c:f>
              <c:numCache>
                <c:formatCode>General</c:formatCode>
                <c:ptCount val="3"/>
                <c:pt idx="0">
                  <c:v>77</c:v>
                </c:pt>
                <c:pt idx="1">
                  <c:v>41</c:v>
                </c:pt>
                <c:pt idx="2">
                  <c:v>83</c:v>
                </c:pt>
              </c:numCache>
            </c:numRef>
          </c:val>
          <c:extLst xmlns:c16r2="http://schemas.microsoft.com/office/drawing/2015/06/chart">
            <c:ext xmlns:c16="http://schemas.microsoft.com/office/drawing/2014/chart" uri="{C3380CC4-5D6E-409C-BE32-E72D297353CC}">
              <c16:uniqueId val="{00000000-83C2-484A-A561-668B5B0B4F8A}"/>
            </c:ext>
          </c:extLst>
        </c:ser>
        <c:ser>
          <c:idx val="1"/>
          <c:order val="1"/>
          <c:tx>
            <c:strRef>
              <c:f>Blad1!$C$1</c:f>
              <c:strCache>
                <c:ptCount val="1"/>
                <c:pt idx="0">
                  <c:v>Jönköping</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Blad1!$C$2:$C$4</c:f>
              <c:numCache>
                <c:formatCode>General</c:formatCode>
                <c:ptCount val="3"/>
                <c:pt idx="0">
                  <c:v>83</c:v>
                </c:pt>
                <c:pt idx="1">
                  <c:v>58</c:v>
                </c:pt>
                <c:pt idx="2">
                  <c:v>76</c:v>
                </c:pt>
              </c:numCache>
            </c:numRef>
          </c:val>
          <c:extLst xmlns:c16r2="http://schemas.microsoft.com/office/drawing/2015/06/chart">
            <c:ext xmlns:c16="http://schemas.microsoft.com/office/drawing/2014/chart" uri="{C3380CC4-5D6E-409C-BE32-E72D297353CC}">
              <c16:uniqueId val="{00000001-83C2-484A-A561-668B5B0B4F8A}"/>
            </c:ext>
          </c:extLst>
        </c:ser>
        <c:ser>
          <c:idx val="2"/>
          <c:order val="2"/>
          <c:tx>
            <c:strRef>
              <c:f>Blad1!$D$1</c:f>
              <c:strCache>
                <c:ptCount val="1"/>
                <c:pt idx="0">
                  <c:v>Jönköpings län</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Blad1!$D$2:$D$4</c:f>
              <c:numCache>
                <c:formatCode>General</c:formatCode>
                <c:ptCount val="3"/>
                <c:pt idx="0">
                  <c:v>86</c:v>
                </c:pt>
                <c:pt idx="1">
                  <c:v>56</c:v>
                </c:pt>
                <c:pt idx="2">
                  <c:v>75</c:v>
                </c:pt>
              </c:numCache>
            </c:numRef>
          </c:val>
          <c:extLst xmlns:c16r2="http://schemas.microsoft.com/office/drawing/2015/06/chart">
            <c:ext xmlns:c16="http://schemas.microsoft.com/office/drawing/2014/chart" uri="{C3380CC4-5D6E-409C-BE32-E72D297353CC}">
              <c16:uniqueId val="{00000002-83C2-484A-A561-668B5B0B4F8A}"/>
            </c:ext>
          </c:extLst>
        </c:ser>
        <c:ser>
          <c:idx val="3"/>
          <c:order val="3"/>
          <c:tx>
            <c:strRef>
              <c:f>Blad1!$E$1</c:f>
              <c:strCache>
                <c:ptCount val="1"/>
                <c:pt idx="0">
                  <c:v>Riket</c:v>
                </c:pt>
              </c:strCache>
            </c:strRef>
          </c:tx>
          <c:spPr>
            <a:solidFill>
              <a:srgbClr val="E9830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Blad1!$E$2:$E$4</c:f>
              <c:numCache>
                <c:formatCode>General</c:formatCode>
                <c:ptCount val="3"/>
                <c:pt idx="0">
                  <c:v>83</c:v>
                </c:pt>
                <c:pt idx="1">
                  <c:v>54</c:v>
                </c:pt>
                <c:pt idx="2">
                  <c:v>75</c:v>
                </c:pt>
              </c:numCache>
            </c:numRef>
          </c:val>
          <c:extLst xmlns:c16r2="http://schemas.microsoft.com/office/drawing/2015/06/chart">
            <c:ext xmlns:c16="http://schemas.microsoft.com/office/drawing/2014/chart" uri="{C3380CC4-5D6E-409C-BE32-E72D297353CC}">
              <c16:uniqueId val="{00000003-83C2-484A-A561-668B5B0B4F8A}"/>
            </c:ext>
          </c:extLst>
        </c:ser>
        <c:dLbls>
          <c:showLegendKey val="0"/>
          <c:showVal val="0"/>
          <c:showCatName val="0"/>
          <c:showSerName val="0"/>
          <c:showPercent val="0"/>
          <c:showBubbleSize val="0"/>
        </c:dLbls>
        <c:gapWidth val="100"/>
        <c:axId val="401402344"/>
        <c:axId val="401402736"/>
      </c:barChart>
      <c:catAx>
        <c:axId val="401402344"/>
        <c:scaling>
          <c:orientation val="minMax"/>
        </c:scaling>
        <c:delete val="1"/>
        <c:axPos val="l"/>
        <c:numFmt formatCode="General" sourceLinked="0"/>
        <c:majorTickMark val="in"/>
        <c:minorTickMark val="none"/>
        <c:tickLblPos val="none"/>
        <c:crossAx val="401402736"/>
        <c:crosses val="autoZero"/>
        <c:auto val="1"/>
        <c:lblAlgn val="ctr"/>
        <c:lblOffset val="100"/>
        <c:noMultiLvlLbl val="0"/>
      </c:catAx>
      <c:valAx>
        <c:axId val="401402736"/>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5948512550264"/>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01402344"/>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96167883211714"/>
          <c:y val="3.7671232876713014E-2"/>
          <c:w val="0.52438416000919597"/>
          <c:h val="0.7891786215079275"/>
        </c:manualLayout>
      </c:layout>
      <c:barChart>
        <c:barDir val="bar"/>
        <c:grouping val="clustered"/>
        <c:varyColors val="0"/>
        <c:ser>
          <c:idx val="0"/>
          <c:order val="0"/>
          <c:tx>
            <c:strRef>
              <c:f>Blad1!$B$1</c:f>
              <c:strCache>
                <c:ptCount val="1"/>
                <c:pt idx="0">
                  <c:v>Lindgårdens äldreboende</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Blad1!$B$2:$B$3</c:f>
              <c:numCache>
                <c:formatCode>General</c:formatCode>
                <c:ptCount val="2"/>
                <c:pt idx="0">
                  <c:v>39</c:v>
                </c:pt>
                <c:pt idx="1">
                  <c:v>86</c:v>
                </c:pt>
              </c:numCache>
            </c:numRef>
          </c:val>
          <c:extLst xmlns:c16r2="http://schemas.microsoft.com/office/drawing/2015/06/chart">
            <c:ext xmlns:c16="http://schemas.microsoft.com/office/drawing/2014/chart" uri="{C3380CC4-5D6E-409C-BE32-E72D297353CC}">
              <c16:uniqueId val="{00000000-B047-4DE8-8902-F7E3ED8C769D}"/>
            </c:ext>
          </c:extLst>
        </c:ser>
        <c:ser>
          <c:idx val="1"/>
          <c:order val="1"/>
          <c:tx>
            <c:strRef>
              <c:f>Blad1!$C$1</c:f>
              <c:strCache>
                <c:ptCount val="1"/>
                <c:pt idx="0">
                  <c:v>Jönköping</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Blad1!$C$2:$C$3</c:f>
              <c:numCache>
                <c:formatCode>General</c:formatCode>
                <c:ptCount val="2"/>
                <c:pt idx="0">
                  <c:v>48</c:v>
                </c:pt>
                <c:pt idx="1">
                  <c:v>82</c:v>
                </c:pt>
              </c:numCache>
            </c:numRef>
          </c:val>
          <c:extLst xmlns:c16r2="http://schemas.microsoft.com/office/drawing/2015/06/chart">
            <c:ext xmlns:c16="http://schemas.microsoft.com/office/drawing/2014/chart" uri="{C3380CC4-5D6E-409C-BE32-E72D297353CC}">
              <c16:uniqueId val="{00000001-B047-4DE8-8902-F7E3ED8C769D}"/>
            </c:ext>
          </c:extLst>
        </c:ser>
        <c:ser>
          <c:idx val="2"/>
          <c:order val="2"/>
          <c:tx>
            <c:strRef>
              <c:f>Blad1!$D$1</c:f>
              <c:strCache>
                <c:ptCount val="1"/>
                <c:pt idx="0">
                  <c:v>Jönköpings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Blad1!$D$2:$D$3</c:f>
              <c:numCache>
                <c:formatCode>General</c:formatCode>
                <c:ptCount val="2"/>
                <c:pt idx="0">
                  <c:v>47</c:v>
                </c:pt>
                <c:pt idx="1">
                  <c:v>84</c:v>
                </c:pt>
              </c:numCache>
            </c:numRef>
          </c:val>
          <c:extLst xmlns:c16r2="http://schemas.microsoft.com/office/drawing/2015/06/chart">
            <c:ext xmlns:c16="http://schemas.microsoft.com/office/drawing/2014/chart" uri="{C3380CC4-5D6E-409C-BE32-E72D297353CC}">
              <c16:uniqueId val="{00000002-B047-4DE8-8902-F7E3ED8C769D}"/>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Blad1!$E$2:$E$3</c:f>
              <c:numCache>
                <c:formatCode>General</c:formatCode>
                <c:ptCount val="2"/>
                <c:pt idx="0">
                  <c:v>47</c:v>
                </c:pt>
                <c:pt idx="1">
                  <c:v>81</c:v>
                </c:pt>
              </c:numCache>
            </c:numRef>
          </c:val>
          <c:extLst xmlns:c16r2="http://schemas.microsoft.com/office/drawing/2015/06/chart">
            <c:ext xmlns:c16="http://schemas.microsoft.com/office/drawing/2014/chart" uri="{C3380CC4-5D6E-409C-BE32-E72D297353CC}">
              <c16:uniqueId val="{00000003-B047-4DE8-8902-F7E3ED8C769D}"/>
            </c:ext>
          </c:extLst>
        </c:ser>
        <c:dLbls>
          <c:showLegendKey val="0"/>
          <c:showVal val="0"/>
          <c:showCatName val="0"/>
          <c:showSerName val="0"/>
          <c:showPercent val="0"/>
          <c:showBubbleSize val="0"/>
        </c:dLbls>
        <c:gapWidth val="100"/>
        <c:axId val="401403520"/>
        <c:axId val="402128304"/>
      </c:barChart>
      <c:catAx>
        <c:axId val="401403520"/>
        <c:scaling>
          <c:orientation val="minMax"/>
        </c:scaling>
        <c:delete val="1"/>
        <c:axPos val="l"/>
        <c:numFmt formatCode="General" sourceLinked="0"/>
        <c:majorTickMark val="in"/>
        <c:minorTickMark val="none"/>
        <c:tickLblPos val="none"/>
        <c:crossAx val="402128304"/>
        <c:crosses val="autoZero"/>
        <c:auto val="1"/>
        <c:lblAlgn val="ctr"/>
        <c:lblOffset val="100"/>
        <c:noMultiLvlLbl val="0"/>
      </c:catAx>
      <c:valAx>
        <c:axId val="402128304"/>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79052881311"/>
              <c:y val="0.9049014600957738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0140352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05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22E-2"/>
          <c:w val="0.55905569285591161"/>
          <c:h val="0.7891786215079275"/>
        </c:manualLayout>
      </c:layout>
      <c:barChart>
        <c:barDir val="bar"/>
        <c:grouping val="clustered"/>
        <c:varyColors val="0"/>
        <c:ser>
          <c:idx val="0"/>
          <c:order val="0"/>
          <c:tx>
            <c:strRef>
              <c:f>Blad1!$B$1</c:f>
              <c:strCache>
                <c:ptCount val="1"/>
                <c:pt idx="0">
                  <c:v>Lindgårdens äldreboende</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Kan påverka vid vilka tider man får hjälp</c:v>
                </c:pt>
                <c:pt idx="1">
                  <c:v>Personalen brukar informera om tillfälliga förändringar</c:v>
                </c:pt>
                <c:pt idx="2">
                  <c:v>Har lätt att få träffa läkare vid behov</c:v>
                </c:pt>
                <c:pt idx="3">
                  <c:v>Vet vart man vänder sig med synpunkter och klagomål</c:v>
                </c:pt>
                <c:pt idx="4">
                  <c:v>Besväras inte av ensamhet</c:v>
                </c:pt>
              </c:strCache>
            </c:strRef>
          </c:cat>
          <c:val>
            <c:numRef>
              <c:f>Blad1!$B$2:$B$6</c:f>
              <c:numCache>
                <c:formatCode>General</c:formatCode>
                <c:ptCount val="5"/>
                <c:pt idx="0">
                  <c:v>49</c:v>
                </c:pt>
                <c:pt idx="1">
                  <c:v>44</c:v>
                </c:pt>
                <c:pt idx="2">
                  <c:v>41</c:v>
                </c:pt>
                <c:pt idx="3">
                  <c:v>39</c:v>
                </c:pt>
                <c:pt idx="4">
                  <c:v>29</c:v>
                </c:pt>
              </c:numCache>
            </c:numRef>
          </c:val>
          <c:extLst xmlns:c16r2="http://schemas.microsoft.com/office/drawing/2015/06/chart">
            <c:ext xmlns:c16="http://schemas.microsoft.com/office/drawing/2014/chart" uri="{C3380CC4-5D6E-409C-BE32-E72D297353CC}">
              <c16:uniqueId val="{00000000-35B2-4365-BBCF-9486F4B2378A}"/>
            </c:ext>
          </c:extLst>
        </c:ser>
        <c:dLbls>
          <c:showLegendKey val="0"/>
          <c:showVal val="0"/>
          <c:showCatName val="0"/>
          <c:showSerName val="0"/>
          <c:showPercent val="0"/>
          <c:showBubbleSize val="0"/>
        </c:dLbls>
        <c:gapWidth val="100"/>
        <c:axId val="299593640"/>
        <c:axId val="400505392"/>
      </c:barChart>
      <c:catAx>
        <c:axId val="299593640"/>
        <c:scaling>
          <c:orientation val="minMax"/>
        </c:scaling>
        <c:delete val="1"/>
        <c:axPos val="l"/>
        <c:numFmt formatCode="000\ 00" sourceLinked="0"/>
        <c:majorTickMark val="in"/>
        <c:minorTickMark val="none"/>
        <c:tickLblPos val="none"/>
        <c:crossAx val="400505392"/>
        <c:crosses val="autoZero"/>
        <c:auto val="1"/>
        <c:lblAlgn val="l"/>
        <c:lblOffset val="100"/>
        <c:noMultiLvlLbl val="0"/>
      </c:catAx>
      <c:valAx>
        <c:axId val="400505392"/>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10304936595546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299593640"/>
        <c:crosses val="autoZero"/>
        <c:crossBetween val="between"/>
        <c:majorUnit val="20"/>
      </c:valAx>
      <c:spPr>
        <a:solidFill>
          <a:srgbClr val="FFFFFF"/>
        </a:solidFill>
        <a:ln w="25400">
          <a:solidFill>
            <a:schemeClr val="tx1"/>
          </a:solidFill>
        </a:ln>
      </c:spPr>
    </c:plotArea>
    <c:legend>
      <c:legendPos val="b"/>
      <c:overlay val="0"/>
      <c:txPr>
        <a:bodyPr/>
        <a:lstStyle/>
        <a:p>
          <a:pPr>
            <a:defRPr sz="1050"/>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sv-SE" sz="1050" dirty="0"/>
              <a:t>Lindgårdens äldreboende</a:t>
            </a:r>
          </a:p>
        </c:rich>
      </c:tx>
      <c:overlay val="0"/>
    </c:title>
    <c:autoTitleDeleted val="0"/>
    <c:plotArea>
      <c:layout/>
      <c:pieChart>
        <c:varyColors val="1"/>
        <c:ser>
          <c:idx val="0"/>
          <c:order val="0"/>
          <c:tx>
            <c:strRef>
              <c:f>Blad1!$B$1</c:f>
              <c:strCache>
                <c:ptCount val="1"/>
                <c:pt idx="0">
                  <c:v>Verksamhet/område</c:v>
                </c:pt>
              </c:strCache>
            </c:strRef>
          </c:tx>
          <c:dPt>
            <c:idx val="1"/>
            <c:bubble3D val="0"/>
            <c:spPr>
              <a:solidFill>
                <a:srgbClr val="857363"/>
              </a:solidFill>
            </c:spPr>
            <c:extLst xmlns:c16r2="http://schemas.microsoft.com/office/drawing/2015/06/chart">
              <c:ext xmlns:c16="http://schemas.microsoft.com/office/drawing/2014/chart" uri="{C3380CC4-5D6E-409C-BE32-E72D297353CC}">
                <c16:uniqueId val="{00000000-74DD-48EE-9C21-884C7E62E55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37</c:v>
                </c:pt>
                <c:pt idx="1">
                  <c:v>6</c:v>
                </c:pt>
              </c:numCache>
            </c:numRef>
          </c:val>
          <c:extLst xmlns:c16r2="http://schemas.microsoft.com/office/drawing/2015/06/chart">
            <c:ext xmlns:c16="http://schemas.microsoft.com/office/drawing/2014/chart" uri="{C3380CC4-5D6E-409C-BE32-E72D297353CC}">
              <c16:uniqueId val="{00000001-74DD-48EE-9C21-884C7E62E554}"/>
            </c:ext>
          </c:extLst>
        </c:ser>
        <c:dLbls>
          <c:showLegendKey val="0"/>
          <c:showVal val="0"/>
          <c:showCatName val="0"/>
          <c:showSerName val="0"/>
          <c:showPercent val="1"/>
          <c:showBubbleSize val="0"/>
          <c:showLeaderLines val="1"/>
        </c:dLbls>
        <c:firstSliceAng val="0"/>
      </c:pieChart>
    </c:plotArea>
    <c:legend>
      <c:legendPos val="b"/>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Lindgårdens äldreboende</c:v>
                </c:pt>
              </c:strCache>
            </c:strRef>
          </c:tx>
          <c:spPr>
            <a:solidFill>
              <a:srgbClr val="635549"/>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Blad1!$B$2:$B$5</c:f>
              <c:numCache>
                <c:formatCode>General</c:formatCode>
                <c:ptCount val="4"/>
                <c:pt idx="0">
                  <c:v>90</c:v>
                </c:pt>
                <c:pt idx="1">
                  <c:v>70</c:v>
                </c:pt>
                <c:pt idx="2">
                  <c:v>82</c:v>
                </c:pt>
                <c:pt idx="3">
                  <c:v>98</c:v>
                </c:pt>
              </c:numCache>
            </c:numRef>
          </c:val>
          <c:extLst xmlns:c16r2="http://schemas.microsoft.com/office/drawing/2015/06/chart">
            <c:ext xmlns:c16="http://schemas.microsoft.com/office/drawing/2014/chart" uri="{C3380CC4-5D6E-409C-BE32-E72D297353CC}">
              <c16:uniqueId val="{00000000-7A04-4E67-939E-78FA9772BE7C}"/>
            </c:ext>
          </c:extLst>
        </c:ser>
        <c:ser>
          <c:idx val="1"/>
          <c:order val="1"/>
          <c:tx>
            <c:strRef>
              <c:f>Blad1!$C$1</c:f>
              <c:strCache>
                <c:ptCount val="1"/>
                <c:pt idx="0">
                  <c:v>Jönköping</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Blad1!$C$2:$C$5</c:f>
              <c:numCache>
                <c:formatCode>General</c:formatCode>
                <c:ptCount val="4"/>
                <c:pt idx="0">
                  <c:v>71</c:v>
                </c:pt>
                <c:pt idx="1">
                  <c:v>66</c:v>
                </c:pt>
                <c:pt idx="2">
                  <c:v>77</c:v>
                </c:pt>
                <c:pt idx="3">
                  <c:v>86</c:v>
                </c:pt>
              </c:numCache>
            </c:numRef>
          </c:val>
          <c:extLst xmlns:c16r2="http://schemas.microsoft.com/office/drawing/2015/06/chart">
            <c:ext xmlns:c16="http://schemas.microsoft.com/office/drawing/2014/chart" uri="{C3380CC4-5D6E-409C-BE32-E72D297353CC}">
              <c16:uniqueId val="{00000001-7A04-4E67-939E-78FA9772BE7C}"/>
            </c:ext>
          </c:extLst>
        </c:ser>
        <c:ser>
          <c:idx val="2"/>
          <c:order val="2"/>
          <c:tx>
            <c:strRef>
              <c:f>Blad1!$D$1</c:f>
              <c:strCache>
                <c:ptCount val="1"/>
                <c:pt idx="0">
                  <c:v>Jönköpings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Blad1!$D$2:$D$5</c:f>
              <c:numCache>
                <c:formatCode>General</c:formatCode>
                <c:ptCount val="4"/>
                <c:pt idx="0">
                  <c:v>71</c:v>
                </c:pt>
                <c:pt idx="1">
                  <c:v>68</c:v>
                </c:pt>
                <c:pt idx="2">
                  <c:v>78</c:v>
                </c:pt>
                <c:pt idx="3">
                  <c:v>87</c:v>
                </c:pt>
              </c:numCache>
            </c:numRef>
          </c:val>
          <c:extLst xmlns:c16r2="http://schemas.microsoft.com/office/drawing/2015/06/chart">
            <c:ext xmlns:c16="http://schemas.microsoft.com/office/drawing/2014/chart" uri="{C3380CC4-5D6E-409C-BE32-E72D297353CC}">
              <c16:uniqueId val="{00000002-7A04-4E67-939E-78FA9772BE7C}"/>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Blad1!$E$2:$E$5</c:f>
              <c:numCache>
                <c:formatCode>General</c:formatCode>
                <c:ptCount val="4"/>
                <c:pt idx="0">
                  <c:v>67</c:v>
                </c:pt>
                <c:pt idx="1">
                  <c:v>63</c:v>
                </c:pt>
                <c:pt idx="2">
                  <c:v>74</c:v>
                </c:pt>
                <c:pt idx="3">
                  <c:v>87</c:v>
                </c:pt>
              </c:numCache>
            </c:numRef>
          </c:val>
          <c:extLst xmlns:c16r2="http://schemas.microsoft.com/office/drawing/2015/06/chart">
            <c:ext xmlns:c16="http://schemas.microsoft.com/office/drawing/2014/chart" uri="{C3380CC4-5D6E-409C-BE32-E72D297353CC}">
              <c16:uniqueId val="{00000003-7A04-4E67-939E-78FA9772BE7C}"/>
            </c:ext>
          </c:extLst>
        </c:ser>
        <c:dLbls>
          <c:showLegendKey val="0"/>
          <c:showVal val="0"/>
          <c:showCatName val="0"/>
          <c:showSerName val="0"/>
          <c:showPercent val="0"/>
          <c:showBubbleSize val="0"/>
        </c:dLbls>
        <c:gapWidth val="100"/>
        <c:axId val="299592488"/>
        <c:axId val="301652312"/>
      </c:barChart>
      <c:catAx>
        <c:axId val="299592488"/>
        <c:scaling>
          <c:orientation val="minMax"/>
        </c:scaling>
        <c:delete val="1"/>
        <c:axPos val="l"/>
        <c:numFmt formatCode="General" sourceLinked="0"/>
        <c:majorTickMark val="in"/>
        <c:minorTickMark val="none"/>
        <c:tickLblPos val="none"/>
        <c:crossAx val="301652312"/>
        <c:crosses val="autoZero"/>
        <c:auto val="1"/>
        <c:lblAlgn val="ctr"/>
        <c:lblOffset val="100"/>
        <c:noMultiLvlLbl val="0"/>
      </c:catAx>
      <c:valAx>
        <c:axId val="301652312"/>
        <c:scaling>
          <c:orientation val="minMax"/>
          <c:max val="10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348131102851445"/>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299592488"/>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Lindgårdens äldreboende</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Blad1!$B$2:$B$3</c:f>
              <c:numCache>
                <c:formatCode>General</c:formatCode>
                <c:ptCount val="2"/>
                <c:pt idx="0">
                  <c:v>72</c:v>
                </c:pt>
                <c:pt idx="1">
                  <c:v>77</c:v>
                </c:pt>
              </c:numCache>
            </c:numRef>
          </c:val>
          <c:extLst xmlns:c16r2="http://schemas.microsoft.com/office/drawing/2015/06/chart">
            <c:ext xmlns:c16="http://schemas.microsoft.com/office/drawing/2014/chart" uri="{C3380CC4-5D6E-409C-BE32-E72D297353CC}">
              <c16:uniqueId val="{00000000-7326-4C46-8F86-3F66E243712B}"/>
            </c:ext>
          </c:extLst>
        </c:ser>
        <c:ser>
          <c:idx val="1"/>
          <c:order val="1"/>
          <c:tx>
            <c:strRef>
              <c:f>Blad1!$C$1</c:f>
              <c:strCache>
                <c:ptCount val="1"/>
                <c:pt idx="0">
                  <c:v>Jönköping</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Blad1!$C$2:$C$3</c:f>
              <c:numCache>
                <c:formatCode>General</c:formatCode>
                <c:ptCount val="2"/>
                <c:pt idx="0">
                  <c:v>72</c:v>
                </c:pt>
                <c:pt idx="1">
                  <c:v>76</c:v>
                </c:pt>
              </c:numCache>
            </c:numRef>
          </c:val>
          <c:extLst xmlns:c16r2="http://schemas.microsoft.com/office/drawing/2015/06/chart">
            <c:ext xmlns:c16="http://schemas.microsoft.com/office/drawing/2014/chart" uri="{C3380CC4-5D6E-409C-BE32-E72D297353CC}">
              <c16:uniqueId val="{00000001-7326-4C46-8F86-3F66E243712B}"/>
            </c:ext>
          </c:extLst>
        </c:ser>
        <c:ser>
          <c:idx val="2"/>
          <c:order val="2"/>
          <c:tx>
            <c:strRef>
              <c:f>Blad1!$D$1</c:f>
              <c:strCache>
                <c:ptCount val="1"/>
                <c:pt idx="0">
                  <c:v>Jönköpings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Blad1!$D$2:$D$3</c:f>
              <c:numCache>
                <c:formatCode>General</c:formatCode>
                <c:ptCount val="2"/>
                <c:pt idx="0">
                  <c:v>72</c:v>
                </c:pt>
                <c:pt idx="1">
                  <c:v>77</c:v>
                </c:pt>
              </c:numCache>
            </c:numRef>
          </c:val>
          <c:extLst xmlns:c16r2="http://schemas.microsoft.com/office/drawing/2015/06/chart">
            <c:ext xmlns:c16="http://schemas.microsoft.com/office/drawing/2014/chart" uri="{C3380CC4-5D6E-409C-BE32-E72D297353CC}">
              <c16:uniqueId val="{00000002-7326-4C46-8F86-3F66E243712B}"/>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Blad1!$E$2:$E$3</c:f>
              <c:numCache>
                <c:formatCode>General</c:formatCode>
                <c:ptCount val="2"/>
                <c:pt idx="0">
                  <c:v>68</c:v>
                </c:pt>
                <c:pt idx="1">
                  <c:v>74</c:v>
                </c:pt>
              </c:numCache>
            </c:numRef>
          </c:val>
          <c:extLst xmlns:c16r2="http://schemas.microsoft.com/office/drawing/2015/06/chart">
            <c:ext xmlns:c16="http://schemas.microsoft.com/office/drawing/2014/chart" uri="{C3380CC4-5D6E-409C-BE32-E72D297353CC}">
              <c16:uniqueId val="{00000003-7326-4C46-8F86-3F66E243712B}"/>
            </c:ext>
          </c:extLst>
        </c:ser>
        <c:dLbls>
          <c:showLegendKey val="0"/>
          <c:showVal val="0"/>
          <c:showCatName val="0"/>
          <c:showSerName val="0"/>
          <c:showPercent val="0"/>
          <c:showBubbleSize val="0"/>
        </c:dLbls>
        <c:gapWidth val="100"/>
        <c:axId val="400628232"/>
        <c:axId val="400311576"/>
      </c:barChart>
      <c:catAx>
        <c:axId val="400628232"/>
        <c:scaling>
          <c:orientation val="minMax"/>
        </c:scaling>
        <c:delete val="1"/>
        <c:axPos val="l"/>
        <c:numFmt formatCode="General" sourceLinked="0"/>
        <c:majorTickMark val="in"/>
        <c:minorTickMark val="none"/>
        <c:tickLblPos val="none"/>
        <c:crossAx val="400311576"/>
        <c:crosses val="autoZero"/>
        <c:auto val="1"/>
        <c:lblAlgn val="ctr"/>
        <c:lblOffset val="100"/>
        <c:noMultiLvlLbl val="0"/>
      </c:catAx>
      <c:valAx>
        <c:axId val="400311576"/>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343780376489721"/>
              <c:y val="0.9048365538919135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0062823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14E-2"/>
          <c:w val="0.52985861256394851"/>
          <c:h val="0.7891786215079275"/>
        </c:manualLayout>
      </c:layout>
      <c:barChart>
        <c:barDir val="bar"/>
        <c:grouping val="clustered"/>
        <c:varyColors val="0"/>
        <c:ser>
          <c:idx val="0"/>
          <c:order val="0"/>
          <c:tx>
            <c:strRef>
              <c:f>Blad1!$B$1</c:f>
              <c:strCache>
                <c:ptCount val="1"/>
                <c:pt idx="0">
                  <c:v>Lindgårdens äldreboende</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Blad1!$B$2:$B$4</c:f>
              <c:numCache>
                <c:formatCode>General</c:formatCode>
                <c:ptCount val="3"/>
                <c:pt idx="0">
                  <c:v>49</c:v>
                </c:pt>
                <c:pt idx="1">
                  <c:v>44</c:v>
                </c:pt>
                <c:pt idx="2">
                  <c:v>61</c:v>
                </c:pt>
              </c:numCache>
            </c:numRef>
          </c:val>
          <c:extLst xmlns:c16r2="http://schemas.microsoft.com/office/drawing/2015/06/chart">
            <c:ext xmlns:c16="http://schemas.microsoft.com/office/drawing/2014/chart" uri="{C3380CC4-5D6E-409C-BE32-E72D297353CC}">
              <c16:uniqueId val="{00000000-E3D2-413B-A990-DE66753676D8}"/>
            </c:ext>
          </c:extLst>
        </c:ser>
        <c:ser>
          <c:idx val="1"/>
          <c:order val="1"/>
          <c:tx>
            <c:strRef>
              <c:f>Blad1!$C$1</c:f>
              <c:strCache>
                <c:ptCount val="1"/>
                <c:pt idx="0">
                  <c:v>Jönköping</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Blad1!$C$2:$C$4</c:f>
              <c:numCache>
                <c:formatCode>General</c:formatCode>
                <c:ptCount val="3"/>
                <c:pt idx="0">
                  <c:v>63</c:v>
                </c:pt>
                <c:pt idx="1">
                  <c:v>46</c:v>
                </c:pt>
                <c:pt idx="2">
                  <c:v>71</c:v>
                </c:pt>
              </c:numCache>
            </c:numRef>
          </c:val>
          <c:extLst xmlns:c16r2="http://schemas.microsoft.com/office/drawing/2015/06/chart">
            <c:ext xmlns:c16="http://schemas.microsoft.com/office/drawing/2014/chart" uri="{C3380CC4-5D6E-409C-BE32-E72D297353CC}">
              <c16:uniqueId val="{00000001-E3D2-413B-A990-DE66753676D8}"/>
            </c:ext>
          </c:extLst>
        </c:ser>
        <c:ser>
          <c:idx val="2"/>
          <c:order val="2"/>
          <c:tx>
            <c:strRef>
              <c:f>Blad1!$D$1</c:f>
              <c:strCache>
                <c:ptCount val="1"/>
                <c:pt idx="0">
                  <c:v>Jönköpings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Blad1!$D$2:$D$4</c:f>
              <c:numCache>
                <c:formatCode>General</c:formatCode>
                <c:ptCount val="3"/>
                <c:pt idx="0">
                  <c:v>63</c:v>
                </c:pt>
                <c:pt idx="1">
                  <c:v>50</c:v>
                </c:pt>
                <c:pt idx="2">
                  <c:v>75</c:v>
                </c:pt>
              </c:numCache>
            </c:numRef>
          </c:val>
          <c:extLst xmlns:c16r2="http://schemas.microsoft.com/office/drawing/2015/06/chart">
            <c:ext xmlns:c16="http://schemas.microsoft.com/office/drawing/2014/chart" uri="{C3380CC4-5D6E-409C-BE32-E72D297353CC}">
              <c16:uniqueId val="{00000002-E3D2-413B-A990-DE66753676D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Blad1!$E$2:$E$4</c:f>
              <c:numCache>
                <c:formatCode>General</c:formatCode>
                <c:ptCount val="3"/>
                <c:pt idx="0">
                  <c:v>60</c:v>
                </c:pt>
                <c:pt idx="1">
                  <c:v>47</c:v>
                </c:pt>
                <c:pt idx="2">
                  <c:v>72</c:v>
                </c:pt>
              </c:numCache>
            </c:numRef>
          </c:val>
          <c:extLst xmlns:c16r2="http://schemas.microsoft.com/office/drawing/2015/06/chart">
            <c:ext xmlns:c16="http://schemas.microsoft.com/office/drawing/2014/chart" uri="{C3380CC4-5D6E-409C-BE32-E72D297353CC}">
              <c16:uniqueId val="{00000003-E3D2-413B-A990-DE66753676D8}"/>
            </c:ext>
          </c:extLst>
        </c:ser>
        <c:dLbls>
          <c:showLegendKey val="0"/>
          <c:showVal val="0"/>
          <c:showCatName val="0"/>
          <c:showSerName val="0"/>
          <c:showPercent val="0"/>
          <c:showBubbleSize val="0"/>
        </c:dLbls>
        <c:gapWidth val="100"/>
        <c:axId val="301237560"/>
        <c:axId val="301237952"/>
      </c:barChart>
      <c:catAx>
        <c:axId val="301237560"/>
        <c:scaling>
          <c:orientation val="minMax"/>
        </c:scaling>
        <c:delete val="1"/>
        <c:axPos val="l"/>
        <c:numFmt formatCode="General" sourceLinked="0"/>
        <c:majorTickMark val="in"/>
        <c:minorTickMark val="none"/>
        <c:tickLblPos val="none"/>
        <c:crossAx val="301237952"/>
        <c:crosses val="autoZero"/>
        <c:auto val="1"/>
        <c:lblAlgn val="ctr"/>
        <c:lblOffset val="100"/>
        <c:noMultiLvlLbl val="0"/>
      </c:catAx>
      <c:valAx>
        <c:axId val="301237952"/>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90126236108834"/>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30123756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Lindgårdens äldreboende</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Blad1!$B$2:$B$3</c:f>
              <c:numCache>
                <c:formatCode>General</c:formatCode>
                <c:ptCount val="2"/>
                <c:pt idx="0">
                  <c:v>73</c:v>
                </c:pt>
                <c:pt idx="1">
                  <c:v>98</c:v>
                </c:pt>
              </c:numCache>
            </c:numRef>
          </c:val>
          <c:extLst xmlns:c16r2="http://schemas.microsoft.com/office/drawing/2015/06/chart">
            <c:ext xmlns:c16="http://schemas.microsoft.com/office/drawing/2014/chart" uri="{C3380CC4-5D6E-409C-BE32-E72D297353CC}">
              <c16:uniqueId val="{00000000-BBA7-4C12-9BF4-9BB560AF832F}"/>
            </c:ext>
          </c:extLst>
        </c:ser>
        <c:ser>
          <c:idx val="1"/>
          <c:order val="1"/>
          <c:tx>
            <c:strRef>
              <c:f>Blad1!$C$1</c:f>
              <c:strCache>
                <c:ptCount val="1"/>
                <c:pt idx="0">
                  <c:v>Jönköping</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Blad1!$C$2:$C$3</c:f>
              <c:numCache>
                <c:formatCode>General</c:formatCode>
                <c:ptCount val="2"/>
                <c:pt idx="0">
                  <c:v>80</c:v>
                </c:pt>
                <c:pt idx="1">
                  <c:v>94</c:v>
                </c:pt>
              </c:numCache>
            </c:numRef>
          </c:val>
          <c:extLst xmlns:c16r2="http://schemas.microsoft.com/office/drawing/2015/06/chart">
            <c:ext xmlns:c16="http://schemas.microsoft.com/office/drawing/2014/chart" uri="{C3380CC4-5D6E-409C-BE32-E72D297353CC}">
              <c16:uniqueId val="{00000001-BBA7-4C12-9BF4-9BB560AF832F}"/>
            </c:ext>
          </c:extLst>
        </c:ser>
        <c:ser>
          <c:idx val="2"/>
          <c:order val="2"/>
          <c:tx>
            <c:strRef>
              <c:f>Blad1!$D$1</c:f>
              <c:strCache>
                <c:ptCount val="1"/>
                <c:pt idx="0">
                  <c:v>Jönköpings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Blad1!$D$2:$D$3</c:f>
              <c:numCache>
                <c:formatCode>General</c:formatCode>
                <c:ptCount val="2"/>
                <c:pt idx="0">
                  <c:v>81</c:v>
                </c:pt>
                <c:pt idx="1">
                  <c:v>95</c:v>
                </c:pt>
              </c:numCache>
            </c:numRef>
          </c:val>
          <c:extLst xmlns:c16r2="http://schemas.microsoft.com/office/drawing/2015/06/chart">
            <c:ext xmlns:c16="http://schemas.microsoft.com/office/drawing/2014/chart" uri="{C3380CC4-5D6E-409C-BE32-E72D297353CC}">
              <c16:uniqueId val="{00000002-BBA7-4C12-9BF4-9BB560AF832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Blad1!$E$2:$E$3</c:f>
              <c:numCache>
                <c:formatCode>General</c:formatCode>
                <c:ptCount val="2"/>
                <c:pt idx="0">
                  <c:v>79</c:v>
                </c:pt>
                <c:pt idx="1">
                  <c:v>93</c:v>
                </c:pt>
              </c:numCache>
            </c:numRef>
          </c:val>
          <c:extLst xmlns:c16r2="http://schemas.microsoft.com/office/drawing/2015/06/chart">
            <c:ext xmlns:c16="http://schemas.microsoft.com/office/drawing/2014/chart" uri="{C3380CC4-5D6E-409C-BE32-E72D297353CC}">
              <c16:uniqueId val="{00000003-BBA7-4C12-9BF4-9BB560AF832F}"/>
            </c:ext>
          </c:extLst>
        </c:ser>
        <c:dLbls>
          <c:showLegendKey val="0"/>
          <c:showVal val="0"/>
          <c:showCatName val="0"/>
          <c:showSerName val="0"/>
          <c:showPercent val="0"/>
          <c:showBubbleSize val="0"/>
        </c:dLbls>
        <c:gapWidth val="100"/>
        <c:axId val="301238736"/>
        <c:axId val="301239128"/>
      </c:barChart>
      <c:catAx>
        <c:axId val="301238736"/>
        <c:scaling>
          <c:orientation val="minMax"/>
        </c:scaling>
        <c:delete val="1"/>
        <c:axPos val="l"/>
        <c:numFmt formatCode="General" sourceLinked="0"/>
        <c:majorTickMark val="in"/>
        <c:minorTickMark val="none"/>
        <c:tickLblPos val="none"/>
        <c:crossAx val="301239128"/>
        <c:crosses val="autoZero"/>
        <c:auto val="1"/>
        <c:lblAlgn val="ctr"/>
        <c:lblOffset val="100"/>
        <c:noMultiLvlLbl val="0"/>
      </c:catAx>
      <c:valAx>
        <c:axId val="301239128"/>
        <c:scaling>
          <c:orientation val="minMax"/>
          <c:max val="100"/>
          <c:min val="0"/>
        </c:scaling>
        <c:delete val="0"/>
        <c:axPos val="b"/>
        <c:majorGridlines/>
        <c:title>
          <c:tx>
            <c:rich>
              <a:bodyPr/>
              <a:lstStyle/>
              <a:p>
                <a:pPr>
                  <a:defRPr>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734488356230844"/>
              <c:y val="0.9048952194761641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30123873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07"/>
          <c:y val="3.7671232876713014E-2"/>
          <c:w val="0.5335082476004368"/>
          <c:h val="0.7891786215079275"/>
        </c:manualLayout>
      </c:layout>
      <c:barChart>
        <c:barDir val="bar"/>
        <c:grouping val="clustered"/>
        <c:varyColors val="0"/>
        <c:ser>
          <c:idx val="0"/>
          <c:order val="0"/>
          <c:tx>
            <c:strRef>
              <c:f>Blad1!$B$1</c:f>
              <c:strCache>
                <c:ptCount val="1"/>
                <c:pt idx="0">
                  <c:v>Lindgårdens äldreboende</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Blad1!$B$2:$B$3</c:f>
              <c:numCache>
                <c:formatCode>General</c:formatCode>
                <c:ptCount val="2"/>
                <c:pt idx="0">
                  <c:v>91</c:v>
                </c:pt>
                <c:pt idx="1">
                  <c:v>91</c:v>
                </c:pt>
              </c:numCache>
            </c:numRef>
          </c:val>
          <c:extLst xmlns:c16r2="http://schemas.microsoft.com/office/drawing/2015/06/chart">
            <c:ext xmlns:c16="http://schemas.microsoft.com/office/drawing/2014/chart" uri="{C3380CC4-5D6E-409C-BE32-E72D297353CC}">
              <c16:uniqueId val="{00000000-1B21-4343-AB5F-D33F6F0F29B6}"/>
            </c:ext>
          </c:extLst>
        </c:ser>
        <c:ser>
          <c:idx val="1"/>
          <c:order val="1"/>
          <c:tx>
            <c:strRef>
              <c:f>Blad1!$C$1</c:f>
              <c:strCache>
                <c:ptCount val="1"/>
                <c:pt idx="0">
                  <c:v>Jönköping</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Blad1!$C$2:$C$3</c:f>
              <c:numCache>
                <c:formatCode>General</c:formatCode>
                <c:ptCount val="2"/>
                <c:pt idx="0">
                  <c:v>85</c:v>
                </c:pt>
                <c:pt idx="1">
                  <c:v>89</c:v>
                </c:pt>
              </c:numCache>
            </c:numRef>
          </c:val>
          <c:extLst xmlns:c16r2="http://schemas.microsoft.com/office/drawing/2015/06/chart">
            <c:ext xmlns:c16="http://schemas.microsoft.com/office/drawing/2014/chart" uri="{C3380CC4-5D6E-409C-BE32-E72D297353CC}">
              <c16:uniqueId val="{00000001-1B21-4343-AB5F-D33F6F0F29B6}"/>
            </c:ext>
          </c:extLst>
        </c:ser>
        <c:ser>
          <c:idx val="2"/>
          <c:order val="2"/>
          <c:tx>
            <c:strRef>
              <c:f>Blad1!$D$1</c:f>
              <c:strCache>
                <c:ptCount val="1"/>
                <c:pt idx="0">
                  <c:v>Jönköpings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Blad1!$D$2:$D$3</c:f>
              <c:numCache>
                <c:formatCode>General</c:formatCode>
                <c:ptCount val="2"/>
                <c:pt idx="0">
                  <c:v>88</c:v>
                </c:pt>
                <c:pt idx="1">
                  <c:v>89</c:v>
                </c:pt>
              </c:numCache>
            </c:numRef>
          </c:val>
          <c:extLst xmlns:c16r2="http://schemas.microsoft.com/office/drawing/2015/06/chart">
            <c:ext xmlns:c16="http://schemas.microsoft.com/office/drawing/2014/chart" uri="{C3380CC4-5D6E-409C-BE32-E72D297353CC}">
              <c16:uniqueId val="{00000002-1B21-4343-AB5F-D33F6F0F29B6}"/>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Blad1!$E$2:$E$3</c:f>
              <c:numCache>
                <c:formatCode>General</c:formatCode>
                <c:ptCount val="2"/>
                <c:pt idx="0">
                  <c:v>85</c:v>
                </c:pt>
                <c:pt idx="1">
                  <c:v>88</c:v>
                </c:pt>
              </c:numCache>
            </c:numRef>
          </c:val>
          <c:extLst xmlns:c16r2="http://schemas.microsoft.com/office/drawing/2015/06/chart">
            <c:ext xmlns:c16="http://schemas.microsoft.com/office/drawing/2014/chart" uri="{C3380CC4-5D6E-409C-BE32-E72D297353CC}">
              <c16:uniqueId val="{00000003-1B21-4343-AB5F-D33F6F0F29B6}"/>
            </c:ext>
          </c:extLst>
        </c:ser>
        <c:dLbls>
          <c:showLegendKey val="0"/>
          <c:showVal val="0"/>
          <c:showCatName val="0"/>
          <c:showSerName val="0"/>
          <c:showPercent val="0"/>
          <c:showBubbleSize val="0"/>
        </c:dLbls>
        <c:gapWidth val="100"/>
        <c:axId val="401399992"/>
        <c:axId val="401400384"/>
      </c:barChart>
      <c:catAx>
        <c:axId val="401399992"/>
        <c:scaling>
          <c:orientation val="minMax"/>
        </c:scaling>
        <c:delete val="1"/>
        <c:axPos val="l"/>
        <c:numFmt formatCode="General" sourceLinked="0"/>
        <c:majorTickMark val="in"/>
        <c:minorTickMark val="none"/>
        <c:tickLblPos val="none"/>
        <c:crossAx val="401400384"/>
        <c:crosses val="autoZero"/>
        <c:auto val="1"/>
        <c:lblAlgn val="ctr"/>
        <c:lblOffset val="100"/>
        <c:noMultiLvlLbl val="0"/>
      </c:catAx>
      <c:valAx>
        <c:axId val="401400384"/>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37199948080513"/>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0139999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Lindgårdens äldreboende</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Blad1!$B$2:$B$4</c:f>
              <c:numCache>
                <c:formatCode>General</c:formatCode>
                <c:ptCount val="3"/>
                <c:pt idx="0">
                  <c:v>29</c:v>
                </c:pt>
                <c:pt idx="1">
                  <c:v>49</c:v>
                </c:pt>
                <c:pt idx="2">
                  <c:v>68</c:v>
                </c:pt>
              </c:numCache>
            </c:numRef>
          </c:val>
          <c:extLst xmlns:c16r2="http://schemas.microsoft.com/office/drawing/2015/06/chart">
            <c:ext xmlns:c16="http://schemas.microsoft.com/office/drawing/2014/chart" uri="{C3380CC4-5D6E-409C-BE32-E72D297353CC}">
              <c16:uniqueId val="{00000000-B009-492E-838D-475CEA0D04C7}"/>
            </c:ext>
          </c:extLst>
        </c:ser>
        <c:ser>
          <c:idx val="1"/>
          <c:order val="1"/>
          <c:tx>
            <c:strRef>
              <c:f>Blad1!$C$1</c:f>
              <c:strCache>
                <c:ptCount val="1"/>
                <c:pt idx="0">
                  <c:v>Jönköping</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Blad1!$C$2:$C$4</c:f>
              <c:numCache>
                <c:formatCode>General</c:formatCode>
                <c:ptCount val="3"/>
                <c:pt idx="0">
                  <c:v>34</c:v>
                </c:pt>
                <c:pt idx="1">
                  <c:v>57</c:v>
                </c:pt>
                <c:pt idx="2">
                  <c:v>70</c:v>
                </c:pt>
              </c:numCache>
            </c:numRef>
          </c:val>
          <c:extLst xmlns:c16r2="http://schemas.microsoft.com/office/drawing/2015/06/chart">
            <c:ext xmlns:c16="http://schemas.microsoft.com/office/drawing/2014/chart" uri="{C3380CC4-5D6E-409C-BE32-E72D297353CC}">
              <c16:uniqueId val="{00000001-B009-492E-838D-475CEA0D04C7}"/>
            </c:ext>
          </c:extLst>
        </c:ser>
        <c:ser>
          <c:idx val="2"/>
          <c:order val="2"/>
          <c:tx>
            <c:strRef>
              <c:f>Blad1!$D$1</c:f>
              <c:strCache>
                <c:ptCount val="1"/>
                <c:pt idx="0">
                  <c:v>Jönköpings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Blad1!$D$2:$D$4</c:f>
              <c:numCache>
                <c:formatCode>General</c:formatCode>
                <c:ptCount val="3"/>
                <c:pt idx="0">
                  <c:v>35</c:v>
                </c:pt>
                <c:pt idx="1">
                  <c:v>59</c:v>
                </c:pt>
                <c:pt idx="2">
                  <c:v>69</c:v>
                </c:pt>
              </c:numCache>
            </c:numRef>
          </c:val>
          <c:extLst xmlns:c16r2="http://schemas.microsoft.com/office/drawing/2015/06/chart">
            <c:ext xmlns:c16="http://schemas.microsoft.com/office/drawing/2014/chart" uri="{C3380CC4-5D6E-409C-BE32-E72D297353CC}">
              <c16:uniqueId val="{00000002-B009-492E-838D-475CEA0D04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Blad1!$E$2:$E$4</c:f>
              <c:numCache>
                <c:formatCode>General</c:formatCode>
                <c:ptCount val="3"/>
                <c:pt idx="0">
                  <c:v>35</c:v>
                </c:pt>
                <c:pt idx="1">
                  <c:v>58</c:v>
                </c:pt>
                <c:pt idx="2">
                  <c:v>63</c:v>
                </c:pt>
              </c:numCache>
            </c:numRef>
          </c:val>
          <c:extLst xmlns:c16r2="http://schemas.microsoft.com/office/drawing/2015/06/chart">
            <c:ext xmlns:c16="http://schemas.microsoft.com/office/drawing/2014/chart" uri="{C3380CC4-5D6E-409C-BE32-E72D297353CC}">
              <c16:uniqueId val="{00000003-B009-492E-838D-475CEA0D04C7}"/>
            </c:ext>
          </c:extLst>
        </c:ser>
        <c:dLbls>
          <c:showLegendKey val="0"/>
          <c:showVal val="0"/>
          <c:showCatName val="0"/>
          <c:showSerName val="0"/>
          <c:showPercent val="0"/>
          <c:showBubbleSize val="0"/>
        </c:dLbls>
        <c:gapWidth val="100"/>
        <c:axId val="401401168"/>
        <c:axId val="401401560"/>
      </c:barChart>
      <c:catAx>
        <c:axId val="401401168"/>
        <c:scaling>
          <c:orientation val="minMax"/>
        </c:scaling>
        <c:delete val="1"/>
        <c:axPos val="l"/>
        <c:numFmt formatCode="General" sourceLinked="0"/>
        <c:majorTickMark val="in"/>
        <c:minorTickMark val="none"/>
        <c:tickLblPos val="none"/>
        <c:crossAx val="401401560"/>
        <c:crosses val="autoZero"/>
        <c:auto val="1"/>
        <c:lblAlgn val="ctr"/>
        <c:lblOffset val="100"/>
        <c:noMultiLvlLbl val="0"/>
      </c:catAx>
      <c:valAx>
        <c:axId val="401401560"/>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6577500025657"/>
              <c:y val="0.90490361683356324"/>
            </c:manualLayout>
          </c:layout>
          <c:overlay val="0"/>
        </c:title>
        <c:numFmt formatCode="General" sourceLinked="1"/>
        <c:majorTickMark val="none"/>
        <c:minorTickMark val="none"/>
        <c:tickLblPos val="nextTo"/>
        <c:spPr>
          <a:solidFill>
            <a:srgbClr val="DAD7CB"/>
          </a:solidFill>
          <a:ln w="25400">
            <a:solidFill>
              <a:srgbClr val="000000"/>
            </a:solidFill>
          </a:ln>
        </c:spPr>
        <c:txPr>
          <a:bodyPr/>
          <a:lstStyle/>
          <a:p>
            <a:pPr>
              <a:defRPr>
                <a:latin typeface="Century Gothic" panose="020B0502020202020204" pitchFamily="34" charset="0"/>
              </a:defRPr>
            </a:pPr>
            <a:endParaRPr lang="sv-SE"/>
          </a:p>
        </c:txPr>
        <c:crossAx val="40140116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0.02436</cdr:x>
      <cdr:y>0.08285</cdr:y>
    </cdr:from>
    <cdr:to>
      <cdr:x>0.38121</cdr:x>
      <cdr:y>0.20587</cdr:y>
    </cdr:to>
    <cdr:sp macro="" textlink="">
      <cdr:nvSpPr>
        <cdr:cNvPr id="2" name="textruta 1"/>
        <cdr:cNvSpPr txBox="1"/>
      </cdr:nvSpPr>
      <cdr:spPr>
        <a:xfrm xmlns:a="http://schemas.openxmlformats.org/drawingml/2006/main">
          <a:off x="169402" y="290804"/>
          <a:ext cx="2481571"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Får bra bemötande från personalen</a:t>
          </a:r>
          <a:endParaRPr lang="sv-SE" sz="1050" dirty="0"/>
        </a:p>
      </cdr:txBody>
    </cdr:sp>
  </cdr:relSizeAnchor>
  <cdr:relSizeAnchor xmlns:cdr="http://schemas.openxmlformats.org/drawingml/2006/chartDrawing">
    <cdr:from>
      <cdr:x>0.02436</cdr:x>
      <cdr:y>0.39808</cdr:y>
    </cdr:from>
    <cdr:to>
      <cdr:x>0.37989</cdr:x>
      <cdr:y>0.5211</cdr:y>
    </cdr:to>
    <cdr:sp macro="" textlink="">
      <cdr:nvSpPr>
        <cdr:cNvPr id="4" name="textruta 1"/>
        <cdr:cNvSpPr txBox="1"/>
      </cdr:nvSpPr>
      <cdr:spPr>
        <a:xfrm xmlns:a="http://schemas.openxmlformats.org/drawingml/2006/main">
          <a:off x="169402" y="139726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förtroende för personalen</a:t>
          </a:r>
          <a:endParaRPr lang="sv-SE" sz="1050" dirty="0"/>
        </a:p>
      </cdr:txBody>
    </cdr:sp>
  </cdr:relSizeAnchor>
  <cdr:relSizeAnchor xmlns:cdr="http://schemas.openxmlformats.org/drawingml/2006/chartDrawing">
    <cdr:from>
      <cdr:x>0.02568</cdr:x>
      <cdr:y>0.24389</cdr:y>
    </cdr:from>
    <cdr:to>
      <cdr:x>0.38121</cdr:x>
      <cdr:y>0.36691</cdr:y>
    </cdr:to>
    <cdr:sp macro="" textlink="">
      <cdr:nvSpPr>
        <cdr:cNvPr id="5" name="textruta 1"/>
        <cdr:cNvSpPr txBox="1"/>
      </cdr:nvSpPr>
      <cdr:spPr>
        <a:xfrm xmlns:a="http://schemas.openxmlformats.org/drawingml/2006/main">
          <a:off x="178581" y="856054"/>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sig trygg på sitt äldreboende</a:t>
          </a:r>
          <a:endParaRPr lang="sv-SE" sz="1050" dirty="0"/>
        </a:p>
      </cdr:txBody>
    </cdr:sp>
  </cdr:relSizeAnchor>
  <cdr:relSizeAnchor xmlns:cdr="http://schemas.openxmlformats.org/drawingml/2006/chartDrawing">
    <cdr:from>
      <cdr:x>0.02436</cdr:x>
      <cdr:y>0.5571</cdr:y>
    </cdr:from>
    <cdr:to>
      <cdr:x>0.37989</cdr:x>
      <cdr:y>0.68012</cdr:y>
    </cdr:to>
    <cdr:sp macro="" textlink="">
      <cdr:nvSpPr>
        <cdr:cNvPr id="6" name="textruta 1"/>
        <cdr:cNvSpPr txBox="1"/>
      </cdr:nvSpPr>
      <cdr:spPr>
        <a:xfrm xmlns:a="http://schemas.openxmlformats.org/drawingml/2006/main">
          <a:off x="169402" y="195542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Tycker det är trivsamt utomhus runt boendet</a:t>
          </a:r>
          <a:endParaRPr lang="sv-SE" sz="1050" dirty="0"/>
        </a:p>
      </cdr:txBody>
    </cdr:sp>
  </cdr:relSizeAnchor>
  <cdr:relSizeAnchor xmlns:cdr="http://schemas.openxmlformats.org/drawingml/2006/chartDrawing">
    <cdr:from>
      <cdr:x>0.02436</cdr:x>
      <cdr:y>0.71243</cdr:y>
    </cdr:from>
    <cdr:to>
      <cdr:x>0.37989</cdr:x>
      <cdr:y>0.83545</cdr:y>
    </cdr:to>
    <cdr:sp macro="" textlink="">
      <cdr:nvSpPr>
        <cdr:cNvPr id="7" name="textruta 1"/>
        <cdr:cNvSpPr txBox="1"/>
      </cdr:nvSpPr>
      <cdr:spPr>
        <a:xfrm xmlns:a="http://schemas.openxmlformats.org/drawingml/2006/main">
          <a:off x="169402" y="2500629"/>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Är sammantaget nöjd med äldreboendet</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0.02304</cdr:x>
      <cdr:y>0.08614</cdr:y>
    </cdr:from>
    <cdr:to>
      <cdr:x>0.38624</cdr:x>
      <cdr:y>0.20916</cdr:y>
    </cdr:to>
    <cdr:sp macro="" textlink="">
      <cdr:nvSpPr>
        <cdr:cNvPr id="2" name="textruta 1"/>
        <cdr:cNvSpPr txBox="1"/>
      </cdr:nvSpPr>
      <cdr:spPr>
        <a:xfrm xmlns:a="http://schemas.openxmlformats.org/drawingml/2006/main">
          <a:off x="160222" y="302351"/>
          <a:ext cx="2525730"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Besväras inte av ensamhet</a:t>
          </a:r>
          <a:endParaRPr lang="sv-SE" sz="1050" dirty="0"/>
        </a:p>
      </cdr:txBody>
    </cdr:sp>
  </cdr:relSizeAnchor>
  <cdr:relSizeAnchor xmlns:cdr="http://schemas.openxmlformats.org/drawingml/2006/chartDrawing">
    <cdr:from>
      <cdr:x>0.02304</cdr:x>
      <cdr:y>0.40138</cdr:y>
    </cdr:from>
    <cdr:to>
      <cdr:x>0.38096</cdr:x>
      <cdr:y>0.5244</cdr:y>
    </cdr:to>
    <cdr:sp macro="" textlink="">
      <cdr:nvSpPr>
        <cdr:cNvPr id="4" name="textruta 1"/>
        <cdr:cNvSpPr txBox="1"/>
      </cdr:nvSpPr>
      <cdr:spPr>
        <a:xfrm xmlns:a="http://schemas.openxmlformats.org/drawingml/2006/main">
          <a:off x="160222" y="1408844"/>
          <a:ext cx="248901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Har lätt att få träffa läkare vid behov</a:t>
          </a:r>
          <a:endParaRPr lang="sv-SE" sz="1050" dirty="0"/>
        </a:p>
      </cdr:txBody>
    </cdr:sp>
  </cdr:relSizeAnchor>
  <cdr:relSizeAnchor xmlns:cdr="http://schemas.openxmlformats.org/drawingml/2006/chartDrawing">
    <cdr:from>
      <cdr:x>0.02304</cdr:x>
      <cdr:y>0.2406</cdr:y>
    </cdr:from>
    <cdr:to>
      <cdr:x>0.3836</cdr:x>
      <cdr:y>0.36362</cdr:y>
    </cdr:to>
    <cdr:sp macro="" textlink="">
      <cdr:nvSpPr>
        <cdr:cNvPr id="5" name="textruta 1"/>
        <cdr:cNvSpPr txBox="1"/>
      </cdr:nvSpPr>
      <cdr:spPr>
        <a:xfrm xmlns:a="http://schemas.openxmlformats.org/drawingml/2006/main">
          <a:off x="160222" y="844506"/>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Vet vart man vänder sig med synpunkter och klagomål</a:t>
          </a:r>
          <a:endParaRPr lang="sv-SE" sz="1050" dirty="0"/>
        </a:p>
      </cdr:txBody>
    </cdr:sp>
  </cdr:relSizeAnchor>
  <cdr:relSizeAnchor xmlns:cdr="http://schemas.openxmlformats.org/drawingml/2006/chartDrawing">
    <cdr:from>
      <cdr:x>0.02304</cdr:x>
      <cdr:y>0.5571</cdr:y>
    </cdr:from>
    <cdr:to>
      <cdr:x>0.3836</cdr:x>
      <cdr:y>0.68012</cdr:y>
    </cdr:to>
    <cdr:sp macro="" textlink="">
      <cdr:nvSpPr>
        <cdr:cNvPr id="6" name="textruta 1"/>
        <cdr:cNvSpPr txBox="1"/>
      </cdr:nvSpPr>
      <cdr:spPr>
        <a:xfrm xmlns:a="http://schemas.openxmlformats.org/drawingml/2006/main">
          <a:off x="160222" y="1955421"/>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brukar informera om tillfälliga förändringar</a:t>
          </a:r>
          <a:endParaRPr lang="sv-SE" sz="1050" dirty="0"/>
        </a:p>
      </cdr:txBody>
    </cdr:sp>
  </cdr:relSizeAnchor>
  <cdr:relSizeAnchor xmlns:cdr="http://schemas.openxmlformats.org/drawingml/2006/chartDrawing">
    <cdr:from>
      <cdr:x>0.02323</cdr:x>
      <cdr:y>0.71243</cdr:y>
    </cdr:from>
    <cdr:to>
      <cdr:x>0.38228</cdr:x>
      <cdr:y>0.83545</cdr:y>
    </cdr:to>
    <cdr:sp macro="" textlink="">
      <cdr:nvSpPr>
        <cdr:cNvPr id="7" name="textruta 1"/>
        <cdr:cNvSpPr txBox="1"/>
      </cdr:nvSpPr>
      <cdr:spPr>
        <a:xfrm xmlns:a="http://schemas.openxmlformats.org/drawingml/2006/main">
          <a:off x="161544" y="2500629"/>
          <a:ext cx="249686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Kan påverka vid vilka tider man får hjälp</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0.02292</cdr:x>
      <cdr:y>0.0769</cdr:y>
    </cdr:from>
    <cdr:to>
      <cdr:x>0.41521</cdr:x>
      <cdr:y>0.18894</cdr:y>
    </cdr:to>
    <cdr:sp macro="" textlink="">
      <cdr:nvSpPr>
        <cdr:cNvPr id="2" name="textruta 1"/>
        <cdr:cNvSpPr txBox="1"/>
      </cdr:nvSpPr>
      <cdr:spPr>
        <a:xfrm xmlns:a="http://schemas.openxmlformats.org/drawingml/2006/main">
          <a:off x="158569" y="287811"/>
          <a:ext cx="2714029" cy="4193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plats på det äldreboende du </a:t>
          </a:r>
        </a:p>
        <a:p xmlns:a="http://schemas.openxmlformats.org/drawingml/2006/main">
          <a:r>
            <a:rPr lang="sv-SE" sz="1050" dirty="0"/>
            <a:t>ville bo på? </a:t>
          </a:r>
        </a:p>
      </cdr:txBody>
    </cdr:sp>
  </cdr:relSizeAnchor>
  <cdr:relSizeAnchor xmlns:cdr="http://schemas.openxmlformats.org/drawingml/2006/chartDrawing">
    <cdr:from>
      <cdr:x>0.02335</cdr:x>
      <cdr:y>0.2613</cdr:y>
    </cdr:from>
    <cdr:to>
      <cdr:x>0.41272</cdr:x>
      <cdr:y>0.32977</cdr:y>
    </cdr:to>
    <cdr:sp macro="" textlink="">
      <cdr:nvSpPr>
        <cdr:cNvPr id="3" name="textruta 1"/>
        <cdr:cNvSpPr txBox="1"/>
      </cdr:nvSpPr>
      <cdr:spPr>
        <a:xfrm xmlns:a="http://schemas.openxmlformats.org/drawingml/2006/main">
          <a:off x="161544" y="977959"/>
          <a:ext cx="2693801" cy="2562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Trivs du med ditt rum eller lägenhet?</a:t>
          </a:r>
        </a:p>
      </cdr:txBody>
    </cdr:sp>
  </cdr:relSizeAnchor>
  <cdr:relSizeAnchor xmlns:cdr="http://schemas.openxmlformats.org/drawingml/2006/chartDrawing">
    <cdr:from>
      <cdr:x>0.02139</cdr:x>
      <cdr:y>0.46003</cdr:y>
    </cdr:from>
    <cdr:to>
      <cdr:x>0.41494</cdr:x>
      <cdr:y>0.57207</cdr:y>
    </cdr:to>
    <cdr:sp macro="" textlink="">
      <cdr:nvSpPr>
        <cdr:cNvPr id="4" name="textruta 1"/>
        <cdr:cNvSpPr txBox="1"/>
      </cdr:nvSpPr>
      <cdr:spPr>
        <a:xfrm xmlns:a="http://schemas.openxmlformats.org/drawingml/2006/main">
          <a:off x="148856" y="1705975"/>
          <a:ext cx="2738954"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i de gemensamma utrymmena? </a:t>
          </a:r>
        </a:p>
      </cdr:txBody>
    </cdr:sp>
  </cdr:relSizeAnchor>
  <cdr:relSizeAnchor xmlns:cdr="http://schemas.openxmlformats.org/drawingml/2006/chartDrawing">
    <cdr:from>
      <cdr:x>0.02292</cdr:x>
      <cdr:y>0.65221</cdr:y>
    </cdr:from>
    <cdr:to>
      <cdr:x>0.40898</cdr:x>
      <cdr:y>0.76323</cdr:y>
    </cdr:to>
    <cdr:sp macro="" textlink="">
      <cdr:nvSpPr>
        <cdr:cNvPr id="5" name="textruta 1"/>
        <cdr:cNvSpPr txBox="1"/>
      </cdr:nvSpPr>
      <cdr:spPr>
        <a:xfrm xmlns:a="http://schemas.openxmlformats.org/drawingml/2006/main">
          <a:off x="158569" y="2441004"/>
          <a:ext cx="2670897"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utomhus runt ditt boende?</a:t>
          </a:r>
        </a:p>
      </cdr:txBody>
    </cdr:sp>
  </cdr:relSizeAnchor>
</c:userShapes>
</file>

<file path=ppt/drawings/drawing4.xml><?xml version="1.0" encoding="utf-8"?>
<c:userShapes xmlns:c="http://schemas.openxmlformats.org/drawingml/2006/chart">
  <cdr:relSizeAnchor xmlns:cdr="http://schemas.openxmlformats.org/drawingml/2006/chartDrawing">
    <cdr:from>
      <cdr:x>0.02291</cdr:x>
      <cdr:y>0.72352</cdr:y>
    </cdr:from>
    <cdr:to>
      <cdr:x>0.40449</cdr:x>
      <cdr:y>0.81482</cdr:y>
    </cdr:to>
    <cdr:sp macro="" textlink="">
      <cdr:nvSpPr>
        <cdr:cNvPr id="2" name="Rektangel 1"/>
        <cdr:cNvSpPr/>
      </cdr:nvSpPr>
      <cdr:spPr>
        <a:xfrm xmlns:a="http://schemas.openxmlformats.org/drawingml/2006/main">
          <a:off x="158304" y="2707894"/>
          <a:ext cx="2636656" cy="34170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userShapes>
</file>

<file path=ppt/drawings/drawing5.xml><?xml version="1.0" encoding="utf-8"?>
<c:userShapes xmlns:c="http://schemas.openxmlformats.org/drawingml/2006/chart">
  <cdr:relSizeAnchor xmlns:cdr="http://schemas.openxmlformats.org/drawingml/2006/chartDrawing">
    <cdr:from>
      <cdr:x>0.02283</cdr:x>
      <cdr:y>0.77425</cdr:y>
    </cdr:from>
    <cdr:to>
      <cdr:x>0.42519</cdr:x>
      <cdr:y>0.89874</cdr:y>
    </cdr:to>
    <cdr:sp macro="" textlink="">
      <cdr:nvSpPr>
        <cdr:cNvPr id="2" name="textruta 1"/>
        <cdr:cNvSpPr txBox="1"/>
      </cdr:nvSpPr>
      <cdr:spPr>
        <a:xfrm xmlns:a="http://schemas.openxmlformats.org/drawingml/2006/main">
          <a:off x="157948" y="2897759"/>
          <a:ext cx="2783662" cy="4659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dessa frågor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2019-11-08</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2019-11-08</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2019-11-08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2019-11-08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2019-11-08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2019-11-08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2019-11-08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2019-11-08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2019-11-08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2019-11-08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2019-11-08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2019-11-08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2019-11-08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2019-11-08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2019-11-08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2019-11-08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2019-11-08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2019-11-08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2019-11-08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2019-11-08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2019-11-08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2019-11-08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2019-11-08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2019-11-08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2019-11-08</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2019-11-08</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http://www.socialstyrelsen.se/"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2019</a:t>
            </a:r>
            <a:br>
              <a:rPr lang="sv-SE" dirty="0"/>
            </a:br>
            <a:r>
              <a:rPr lang="sv-SE" dirty="0"/>
              <a:t/>
            </a: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a:t>Resultat för Jönköping_Lindgårdens äldreboende (minst 7 svarande)</a:t>
            </a:r>
          </a:p>
          <a:p>
            <a:r>
              <a:rPr lang="sv-SE"/>
              <a:t>Särskilt boende</a:t>
            </a:r>
            <a:endParaRPr lang="sv-SE" dirty="0"/>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boendemiljö</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2019</a:t>
            </a:r>
          </a:p>
        </p:txBody>
      </p:sp>
      <p:graphicFrame>
        <p:nvGraphicFramePr>
          <p:cNvPr id="9" name="Diagram 10"/>
          <p:cNvGraphicFramePr>
            <a:graphicFrameLocks/>
          </p:cNvGraphicFramePr>
          <p:nvPr>
            <p:extLst>
              <p:ext uri="{D42A27DB-BD31-4B8C-83A1-F6EECF244321}">
                <p14:modId xmlns:p14="http://schemas.microsoft.com/office/powerpoint/2010/main" val="266561280"/>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1"/>
          <p:cNvGraphicFramePr>
            <a:graphicFrameLocks noGrp="1"/>
          </p:cNvGraphicFramePr>
          <p:nvPr>
            <p:ph sz="quarter" idx="13"/>
            <p:extLst>
              <p:ext uri="{D42A27DB-BD31-4B8C-83A1-F6EECF244321}">
                <p14:modId xmlns:p14="http://schemas.microsoft.com/office/powerpoint/2010/main" val="1135636565"/>
              </p:ext>
            </p:extLst>
          </p:nvPr>
        </p:nvGraphicFramePr>
        <p:xfrm>
          <a:off x="819509" y="1992702"/>
          <a:ext cx="6918385"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a:xfrm>
            <a:off x="803843" y="686594"/>
            <a:ext cx="7698711" cy="1296144"/>
          </a:xfrm>
        </p:spPr>
        <p:txBody>
          <a:bodyPr/>
          <a:lstStyle/>
          <a:p>
            <a:r>
              <a:rPr lang="sv-SE" dirty="0"/>
              <a:t>Andel positiva svar inom området mat och måltidsmiljö</a:t>
            </a:r>
          </a:p>
        </p:txBody>
      </p:sp>
      <p:sp>
        <p:nvSpPr>
          <p:cNvPr id="10" name="textruta 1"/>
          <p:cNvSpPr txBox="1"/>
          <p:nvPr/>
        </p:nvSpPr>
        <p:spPr>
          <a:xfrm>
            <a:off x="962160" y="2438787"/>
            <a:ext cx="271269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brukar maten smaka?</a:t>
            </a:r>
          </a:p>
        </p:txBody>
      </p:sp>
      <p:sp>
        <p:nvSpPr>
          <p:cNvPr id="11" name="textruta 1"/>
          <p:cNvSpPr txBox="1"/>
          <p:nvPr/>
        </p:nvSpPr>
        <p:spPr>
          <a:xfrm>
            <a:off x="962158" y="3829650"/>
            <a:ext cx="2678189"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Upplever du att måltiderna på ditt äldreboende är en trevlig stund på </a:t>
            </a:r>
          </a:p>
          <a:p>
            <a:r>
              <a:rPr lang="sv-SE" sz="1050" dirty="0"/>
              <a:t>dagen?</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11</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30731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2"/>
          <p:cNvGraphicFramePr>
            <a:graphicFrameLocks noGrp="1"/>
          </p:cNvGraphicFramePr>
          <p:nvPr>
            <p:ph sz="quarter" idx="13"/>
            <p:extLst>
              <p:ext uri="{D42A27DB-BD31-4B8C-83A1-F6EECF244321}">
                <p14:modId xmlns:p14="http://schemas.microsoft.com/office/powerpoint/2010/main" val="215658477"/>
              </p:ext>
            </p:extLst>
          </p:nvPr>
        </p:nvGraphicFramePr>
        <p:xfrm>
          <a:off x="819509"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hjälpens utförande</a:t>
            </a:r>
          </a:p>
        </p:txBody>
      </p:sp>
      <p:sp>
        <p:nvSpPr>
          <p:cNvPr id="9" name="textruta 1"/>
          <p:cNvSpPr txBox="1"/>
          <p:nvPr/>
        </p:nvSpPr>
        <p:spPr>
          <a:xfrm>
            <a:off x="969611" y="2364029"/>
            <a:ext cx="2731122" cy="4154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ha tillräckligt med tid </a:t>
            </a:r>
          </a:p>
          <a:p>
            <a:r>
              <a:rPr lang="sv-SE" sz="1050" dirty="0"/>
              <a:t>för att kunna utföra sitt arbete hos dig?</a:t>
            </a:r>
          </a:p>
        </p:txBody>
      </p:sp>
      <p:sp>
        <p:nvSpPr>
          <p:cNvPr id="11" name="textruta 1"/>
          <p:cNvSpPr txBox="1"/>
          <p:nvPr/>
        </p:nvSpPr>
        <p:spPr>
          <a:xfrm>
            <a:off x="974785" y="3300368"/>
            <a:ext cx="2717322"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meddela dig i förväg om tillfälliga förändringar? T.ex. byte av personal, ändringar av olika aktiviteter etc.</a:t>
            </a:r>
          </a:p>
        </p:txBody>
      </p:sp>
      <p:sp>
        <p:nvSpPr>
          <p:cNvPr id="12" name="textruta 1"/>
          <p:cNvSpPr txBox="1"/>
          <p:nvPr/>
        </p:nvSpPr>
        <p:spPr>
          <a:xfrm>
            <a:off x="977039" y="4227207"/>
            <a:ext cx="2715067"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du kunna påverka vid vilka tider </a:t>
            </a:r>
          </a:p>
          <a:p>
            <a:r>
              <a:rPr lang="sv-SE" sz="1050" dirty="0"/>
              <a:t>du får hjälp? T.ex. tid för att </a:t>
            </a:r>
          </a:p>
          <a:p>
            <a:r>
              <a:rPr lang="sv-SE" sz="1050" dirty="0"/>
              <a:t>duscha/bada, gå och lägga dig etc.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12</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94402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3"/>
          <p:cNvGraphicFramePr>
            <a:graphicFrameLocks noGrp="1"/>
          </p:cNvGraphicFramePr>
          <p:nvPr>
            <p:ph sz="quarter" idx="13"/>
            <p:extLst>
              <p:ext uri="{D42A27DB-BD31-4B8C-83A1-F6EECF244321}">
                <p14:modId xmlns:p14="http://schemas.microsoft.com/office/powerpoint/2010/main" val="1059811349"/>
              </p:ext>
            </p:extLst>
          </p:nvPr>
        </p:nvGraphicFramePr>
        <p:xfrm>
          <a:off x="819301" y="1989256"/>
          <a:ext cx="6918593" cy="3747309"/>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bemötande</a:t>
            </a:r>
          </a:p>
        </p:txBody>
      </p:sp>
      <p:sp>
        <p:nvSpPr>
          <p:cNvPr id="7" name="textruta 1"/>
          <p:cNvSpPr txBox="1"/>
          <p:nvPr/>
        </p:nvSpPr>
        <p:spPr>
          <a:xfrm>
            <a:off x="973413" y="2442388"/>
            <a:ext cx="271869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bemöta dig på ett </a:t>
            </a:r>
          </a:p>
          <a:p>
            <a:r>
              <a:rPr lang="sv-SE" sz="1050" dirty="0"/>
              <a:t>bra sätt?</a:t>
            </a:r>
          </a:p>
        </p:txBody>
      </p:sp>
      <p:sp>
        <p:nvSpPr>
          <p:cNvPr id="10" name="textruta 1"/>
          <p:cNvSpPr txBox="1"/>
          <p:nvPr/>
        </p:nvSpPr>
        <p:spPr>
          <a:xfrm>
            <a:off x="969565" y="3840680"/>
            <a:ext cx="273116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ta hänsyn till dina </a:t>
            </a:r>
          </a:p>
          <a:p>
            <a:r>
              <a:rPr lang="sv-SE" sz="1050" dirty="0"/>
              <a:t>åsikter och önskemål om hur hjälpen </a:t>
            </a:r>
          </a:p>
          <a:p>
            <a:r>
              <a:rPr lang="sv-SE" sz="1050" dirty="0"/>
              <a:t>ska utföras?</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13</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4007812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4"/>
          <p:cNvGraphicFramePr>
            <a:graphicFrameLocks noGrp="1"/>
          </p:cNvGraphicFramePr>
          <p:nvPr>
            <p:ph sz="quarter" idx="13"/>
            <p:extLst>
              <p:ext uri="{D42A27DB-BD31-4B8C-83A1-F6EECF244321}">
                <p14:modId xmlns:p14="http://schemas.microsoft.com/office/powerpoint/2010/main" val="1747654847"/>
              </p:ext>
            </p:extLst>
          </p:nvPr>
        </p:nvGraphicFramePr>
        <p:xfrm>
          <a:off x="819509" y="1993900"/>
          <a:ext cx="6918386"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trygghet</a:t>
            </a:r>
          </a:p>
        </p:txBody>
      </p:sp>
      <p:sp>
        <p:nvSpPr>
          <p:cNvPr id="7" name="textruta 1"/>
          <p:cNvSpPr txBox="1"/>
          <p:nvPr/>
        </p:nvSpPr>
        <p:spPr>
          <a:xfrm>
            <a:off x="959291" y="2448418"/>
            <a:ext cx="2689684"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på ditt äldreboende?</a:t>
            </a:r>
          </a:p>
        </p:txBody>
      </p:sp>
      <p:sp>
        <p:nvSpPr>
          <p:cNvPr id="9" name="textruta 1"/>
          <p:cNvSpPr txBox="1"/>
          <p:nvPr/>
        </p:nvSpPr>
        <p:spPr>
          <a:xfrm>
            <a:off x="957220" y="3829779"/>
            <a:ext cx="268312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a:t>
            </a:r>
          </a:p>
          <a:p>
            <a:r>
              <a:rPr lang="sv-SE" sz="1050" dirty="0"/>
              <a:t>på ditt äldreboende?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737573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5"/>
          <p:cNvGraphicFramePr>
            <a:graphicFrameLocks noGrp="1"/>
          </p:cNvGraphicFramePr>
          <p:nvPr>
            <p:ph sz="quarter" idx="13"/>
            <p:extLst>
              <p:ext uri="{D42A27DB-BD31-4B8C-83A1-F6EECF244321}">
                <p14:modId xmlns:p14="http://schemas.microsoft.com/office/powerpoint/2010/main" val="3491216366"/>
              </p:ext>
            </p:extLst>
          </p:nvPr>
        </p:nvGraphicFramePr>
        <p:xfrm>
          <a:off x="819509" y="1993900"/>
          <a:ext cx="6909759"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sociala aktiviteter</a:t>
            </a:r>
          </a:p>
        </p:txBody>
      </p:sp>
      <p:sp>
        <p:nvSpPr>
          <p:cNvPr id="7" name="textruta 1"/>
          <p:cNvSpPr txBox="1"/>
          <p:nvPr/>
        </p:nvSpPr>
        <p:spPr>
          <a:xfrm>
            <a:off x="965537" y="2383874"/>
            <a:ext cx="2743821"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med de aktiviteter som erbjuds på ditt äldreboende?</a:t>
            </a:r>
          </a:p>
        </p:txBody>
      </p:sp>
      <p:sp>
        <p:nvSpPr>
          <p:cNvPr id="9" name="textruta 1"/>
          <p:cNvSpPr txBox="1"/>
          <p:nvPr/>
        </p:nvSpPr>
        <p:spPr>
          <a:xfrm>
            <a:off x="965538" y="3290846"/>
            <a:ext cx="2674810"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Är möjligheterna att komma utomhus </a:t>
            </a:r>
          </a:p>
          <a:p>
            <a:r>
              <a:rPr lang="sv-SE" sz="1050" dirty="0"/>
              <a:t>bra eller dåliga? </a:t>
            </a:r>
          </a:p>
        </p:txBody>
      </p:sp>
      <p:sp>
        <p:nvSpPr>
          <p:cNvPr id="10" name="textruta 1"/>
          <p:cNvSpPr txBox="1"/>
          <p:nvPr/>
        </p:nvSpPr>
        <p:spPr>
          <a:xfrm>
            <a:off x="965537" y="4229259"/>
            <a:ext cx="269206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197238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6"/>
          <p:cNvGraphicFramePr>
            <a:graphicFrameLocks noGrp="1"/>
          </p:cNvGraphicFramePr>
          <p:nvPr>
            <p:ph sz="quarter" idx="13"/>
            <p:extLst>
              <p:ext uri="{D42A27DB-BD31-4B8C-83A1-F6EECF244321}">
                <p14:modId xmlns:p14="http://schemas.microsoft.com/office/powerpoint/2010/main" val="1324570408"/>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tillgänglighet</a:t>
            </a:r>
          </a:p>
        </p:txBody>
      </p:sp>
      <p:sp>
        <p:nvSpPr>
          <p:cNvPr id="7" name="textruta 1"/>
          <p:cNvSpPr txBox="1"/>
          <p:nvPr/>
        </p:nvSpPr>
        <p:spPr>
          <a:xfrm>
            <a:off x="964210" y="2382776"/>
            <a:ext cx="27451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sjuksköterska vid behov? </a:t>
            </a:r>
          </a:p>
        </p:txBody>
      </p:sp>
      <p:sp>
        <p:nvSpPr>
          <p:cNvPr id="10" name="textruta 1"/>
          <p:cNvSpPr txBox="1"/>
          <p:nvPr/>
        </p:nvSpPr>
        <p:spPr>
          <a:xfrm>
            <a:off x="966484" y="3284592"/>
            <a:ext cx="2665237"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a:t>
            </a:r>
          </a:p>
          <a:p>
            <a:r>
              <a:rPr lang="sv-SE" sz="1050" dirty="0"/>
              <a:t>läkare vid behov? </a:t>
            </a:r>
          </a:p>
        </p:txBody>
      </p:sp>
      <p:sp>
        <p:nvSpPr>
          <p:cNvPr id="11" name="textruta 1"/>
          <p:cNvSpPr txBox="1"/>
          <p:nvPr/>
        </p:nvSpPr>
        <p:spPr>
          <a:xfrm>
            <a:off x="968557" y="4232508"/>
            <a:ext cx="2732175"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kontakt </a:t>
            </a:r>
          </a:p>
          <a:p>
            <a:r>
              <a:rPr lang="sv-SE" sz="1050" dirty="0"/>
              <a:t>med personalen på ditt äldreboende, </a:t>
            </a:r>
          </a:p>
          <a:p>
            <a:r>
              <a:rPr lang="sv-SE" sz="1050" dirty="0"/>
              <a:t>vid behov?</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16</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612517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7"/>
          <p:cNvGraphicFramePr>
            <a:graphicFrameLocks noGrp="1"/>
          </p:cNvGraphicFramePr>
          <p:nvPr>
            <p:ph sz="quarter" idx="13"/>
            <p:extLst>
              <p:ext uri="{D42A27DB-BD31-4B8C-83A1-F6EECF244321}">
                <p14:modId xmlns:p14="http://schemas.microsoft.com/office/powerpoint/2010/main" val="2943827487"/>
              </p:ext>
            </p:extLst>
          </p:nvPr>
        </p:nvGraphicFramePr>
        <p:xfrm>
          <a:off x="828136" y="1992702"/>
          <a:ext cx="6909757"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 i sin helhet</a:t>
            </a:r>
          </a:p>
        </p:txBody>
      </p:sp>
      <p:sp>
        <p:nvSpPr>
          <p:cNvPr id="7" name="textruta 1"/>
          <p:cNvSpPr txBox="1"/>
          <p:nvPr/>
        </p:nvSpPr>
        <p:spPr>
          <a:xfrm>
            <a:off x="967587" y="2449387"/>
            <a:ext cx="2724519"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a:t>
            </a:r>
          </a:p>
          <a:p>
            <a:r>
              <a:rPr lang="sv-SE" sz="1050" dirty="0"/>
              <a:t>sammantaget med ditt äldreboende? </a:t>
            </a:r>
          </a:p>
        </p:txBody>
      </p:sp>
      <p:sp>
        <p:nvSpPr>
          <p:cNvPr id="9" name="textruta 1"/>
          <p:cNvSpPr txBox="1"/>
          <p:nvPr/>
        </p:nvSpPr>
        <p:spPr>
          <a:xfrm>
            <a:off x="971936" y="3821448"/>
            <a:ext cx="2720170"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Vet du vart du ska vända dig om du vill framföra synpunkter eller klagomål på äldreboendet?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17</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2835202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Om undersökningen</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555438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2019</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19</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65 år och äldre, som den 31 december 2018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885880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8083520"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2019.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r>
              <a:rPr lang="sv-SE" sz="1900" dirty="0">
                <a:solidFill>
                  <a:schemeClr val="tx1"/>
                </a:solidFill>
              </a:rPr>
              <a:t/>
            </a:r>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2740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24 maj 2019.</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På </a:t>
            </a:r>
            <a:r>
              <a:rPr lang="sv-SE" sz="1800" b="0" dirty="0">
                <a:hlinkClick r:id="rId2"/>
              </a:rPr>
              <a:t>www.socialstyrelsen.se</a:t>
            </a:r>
            <a:r>
              <a:rPr lang="sv-SE" sz="1800" b="0" dirty="0"/>
              <a:t>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20</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470810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t>
            </a:r>
          </a:p>
        </p:txBody>
      </p:sp>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3</a:t>
            </a:fld>
            <a:endParaRPr lang="sv-SE"/>
          </a:p>
        </p:txBody>
      </p:sp>
      <p:sp>
        <p:nvSpPr>
          <p:cNvPr id="3" name="Platshållare för text 2"/>
          <p:cNvSpPr>
            <a:spLocks noGrp="1"/>
          </p:cNvSpPr>
          <p:nvPr>
            <p:ph type="body" sz="quarter" idx="13"/>
          </p:nvPr>
        </p:nvSpPr>
        <p:spPr/>
        <p:txBody>
          <a:bodyPr/>
          <a:lstStyle/>
          <a:p>
            <a:r>
              <a:rPr lang="sv-SE" sz="1900" b="0" dirty="0"/>
              <a:t>Resultaten redovisas som andelen positiva, d v s andelen i procent av de svarande som avgivit ett positivt svar. För närmare redovisning av vilka svarsalternativ som klassas som positiva, se mer om undersökningen samt enkäten på </a:t>
            </a:r>
          </a:p>
          <a:p>
            <a:r>
              <a:rPr lang="sv-SE" sz="1900" b="0" dirty="0">
                <a:hlinkClick r:id="rId2"/>
              </a:rPr>
              <a:t>www.socialstyrelsen.se</a:t>
            </a:r>
            <a:endParaRPr lang="sv-SE" sz="1900" b="0" dirty="0"/>
          </a:p>
          <a:p>
            <a:endParaRPr lang="sv-SE" sz="1900" dirty="0"/>
          </a:p>
        </p:txBody>
      </p:sp>
      <p:sp>
        <p:nvSpPr>
          <p:cNvPr id="4" name="Platshållare för sidfot 3"/>
          <p:cNvSpPr>
            <a:spLocks noGrp="1"/>
          </p:cNvSpPr>
          <p:nvPr>
            <p:ph type="ftr" sz="quarter" idx="3"/>
          </p:nvPr>
        </p:nvSpPr>
        <p:spPr/>
        <p:txBody>
          <a:bodyPr/>
          <a:lstStyle/>
          <a:p>
            <a:r>
              <a:rPr lang="sv-SE" dirty="0"/>
              <a:t>Källa: Socialstyrelsen, Vad tycker de äldre om äldreomsorgen? 2019</a:t>
            </a:r>
          </a:p>
        </p:txBody>
      </p:sp>
      <p:sp>
        <p:nvSpPr>
          <p:cNvPr id="5" name="Rubrik 4"/>
          <p:cNvSpPr>
            <a:spLocks noGrp="1"/>
          </p:cNvSpPr>
          <p:nvPr>
            <p:ph type="title"/>
          </p:nvPr>
        </p:nvSpPr>
        <p:spPr>
          <a:xfrm>
            <a:off x="803843" y="686594"/>
            <a:ext cx="8064111" cy="1296144"/>
          </a:xfrm>
        </p:spPr>
        <p:txBody>
          <a:bodyPr/>
          <a:lstStyle/>
          <a:p>
            <a:r>
              <a:rPr lang="sv-SE" spc="-30" dirty="0"/>
              <a:t>Resultaten för er verksamhet/område, forts. </a:t>
            </a:r>
            <a:endParaRPr lang="sv-S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a:xfrm>
            <a:off x="801688" y="1620892"/>
            <a:ext cx="6959600" cy="3708400"/>
          </a:xfrm>
        </p:spPr>
        <p:txBody>
          <a:bodyPr/>
          <a:lstStyle/>
          <a:p>
            <a:r>
              <a:rPr lang="sv-SE" sz="1900" b="0"/>
              <a:t>Totalt svarade 36 248 personer på årets enkät för äldre inom särskilt boende, vilket är 50,0% av de tillfrågade.</a:t>
            </a:r>
            <a:endParaRPr lang="sv-SE" sz="1900" b="0" dirty="0"/>
          </a:p>
          <a:p>
            <a:r>
              <a:rPr lang="sv-SE" sz="1900" b="0"/>
              <a:t>Andelen svarande för Jönköping_Lindgårdens äldreboende var mellan 60 - 80%.</a:t>
            </a:r>
            <a:endParaRPr lang="sv-SE" sz="1900" b="0" dirty="0">
              <a:solidFill>
                <a:schemeClr val="tx1"/>
              </a:solidFill>
            </a:endParaRPr>
          </a:p>
          <a:p>
            <a:pPr lvl="1">
              <a:spcBef>
                <a:spcPts val="800"/>
              </a:spcBef>
              <a:spcAft>
                <a:spcPts val="0"/>
              </a:spcAft>
              <a:buSzPct val="115000"/>
            </a:pPr>
            <a:r>
              <a:rPr lang="sv-SE" dirty="0"/>
              <a:t>Deltagandet i er verksamhet/område redovisas som procentandel  i intervall för att enskild persons svar inte ska riskera att röjas. </a:t>
            </a:r>
          </a:p>
          <a:p>
            <a:r>
              <a:rPr lang="sv-SE" sz="1900" b="0" dirty="0">
                <a:solidFill>
                  <a:srgbClr val="FF0000"/>
                </a:solidFill>
              </a:rPr>
              <a:t> </a:t>
            </a:r>
            <a:r>
              <a:rPr lang="sv-SE" sz="1900" dirty="0"/>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4</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9765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2019</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graphicFrame>
        <p:nvGraphicFramePr>
          <p:cNvPr id="7" name="Chart 6"/>
          <p:cNvGraphicFramePr>
            <a:graphicFrameLocks/>
          </p:cNvGraphicFramePr>
          <p:nvPr>
            <p:extLst>
              <p:ext uri="{D42A27DB-BD31-4B8C-83A1-F6EECF244321}">
                <p14:modId xmlns:p14="http://schemas.microsoft.com/office/powerpoint/2010/main" val="3139332908"/>
              </p:ext>
            </p:extLst>
          </p:nvPr>
        </p:nvGraphicFramePr>
        <p:xfrm>
          <a:off x="807186" y="2173027"/>
          <a:ext cx="6954102"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6</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71606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5" y="687600"/>
            <a:ext cx="8074895" cy="1296144"/>
          </a:xfrm>
        </p:spPr>
        <p:txBody>
          <a:bodyPr/>
          <a:lstStyle/>
          <a:p>
            <a:r>
              <a:rPr lang="sv-SE" dirty="0"/>
              <a:t>De fem frågor där andelen positiva svar är lägst</a:t>
            </a:r>
            <a:endParaRPr lang="sv-SE" spc="-50" dirty="0"/>
          </a:p>
        </p:txBody>
      </p:sp>
      <p:graphicFrame>
        <p:nvGraphicFramePr>
          <p:cNvPr id="7" name="Diagram 7"/>
          <p:cNvGraphicFramePr>
            <a:graphicFrameLocks/>
          </p:cNvGraphicFramePr>
          <p:nvPr>
            <p:extLst>
              <p:ext uri="{D42A27DB-BD31-4B8C-83A1-F6EECF244321}">
                <p14:modId xmlns:p14="http://schemas.microsoft.com/office/powerpoint/2010/main" val="2905645355"/>
              </p:ext>
            </p:extLst>
          </p:nvPr>
        </p:nvGraphicFramePr>
        <p:xfrm>
          <a:off x="807188" y="2173029"/>
          <a:ext cx="6954100"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7</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2649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8</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2019</a:t>
            </a:r>
          </a:p>
        </p:txBody>
      </p:sp>
      <p:sp>
        <p:nvSpPr>
          <p:cNvPr id="5" name="Rubrik 4"/>
          <p:cNvSpPr>
            <a:spLocks noGrp="1"/>
          </p:cNvSpPr>
          <p:nvPr>
            <p:ph type="title"/>
          </p:nvPr>
        </p:nvSpPr>
        <p:spPr>
          <a:xfrm>
            <a:off x="803843" y="686594"/>
            <a:ext cx="8072737" cy="1296144"/>
          </a:xfrm>
        </p:spPr>
        <p:txBody>
          <a:bodyPr/>
          <a:lstStyle/>
          <a:p>
            <a:r>
              <a:rPr lang="sv-SE" spc="-30" dirty="0"/>
              <a:t>Hur nöjd eller missnöjd är du sammantaget </a:t>
            </a:r>
            <a:r>
              <a:rPr lang="sv-SE" dirty="0"/>
              <a:t>med ditt äldreboende?</a:t>
            </a:r>
          </a:p>
        </p:txBody>
      </p:sp>
      <p:graphicFrame>
        <p:nvGraphicFramePr>
          <p:cNvPr id="7" name="Diagram 8"/>
          <p:cNvGraphicFramePr>
            <a:graphicFrameLocks/>
          </p:cNvGraphicFramePr>
          <p:nvPr>
            <p:extLst>
              <p:ext uri="{D42A27DB-BD31-4B8C-83A1-F6EECF244321}">
                <p14:modId xmlns:p14="http://schemas.microsoft.com/office/powerpoint/2010/main" val="2698035294"/>
              </p:ext>
            </p:extLst>
          </p:nvPr>
        </p:nvGraphicFramePr>
        <p:xfrm>
          <a:off x="2006221" y="2128837"/>
          <a:ext cx="5117910" cy="35321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3815</TotalTime>
  <Words>984</Words>
  <Application>Microsoft Office PowerPoint</Application>
  <PresentationFormat>Bildspel på skärmen (4:3)</PresentationFormat>
  <Paragraphs>132</Paragraphs>
  <Slides>21</Slides>
  <Notes>1</Notes>
  <HiddenSlides>0</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21</vt:i4>
      </vt:variant>
    </vt:vector>
  </HeadingPairs>
  <TitlesOfParts>
    <vt:vector size="27" baseType="lpstr">
      <vt:lpstr>Arial</vt:lpstr>
      <vt:lpstr>Calibri</vt:lpstr>
      <vt:lpstr>Century Gothic</vt:lpstr>
      <vt:lpstr>SoS-PPT-svensk</vt:lpstr>
      <vt:lpstr>Anpassad formgivning</vt:lpstr>
      <vt:lpstr>1_Anpassad formgivning</vt:lpstr>
      <vt:lpstr>Så tycker de äldre om äldreomsorgen 2019  </vt:lpstr>
      <vt:lpstr>Resultaten för er verksamhet/område</vt:lpstr>
      <vt:lpstr>Resultaten för er verksamhet/område, forts. </vt:lpstr>
      <vt:lpstr>Deltagare</vt:lpstr>
      <vt:lpstr>Resultatöversikt år 2019</vt:lpstr>
      <vt:lpstr>De fem frågor där andelen positiva svar är högst</vt:lpstr>
      <vt:lpstr>De fem frågor där andelen positiva svar är lägst</vt:lpstr>
      <vt:lpstr>Hur nöjd eller missnöjd är du sammantaget med ditt äldreboende?</vt:lpstr>
      <vt:lpstr>Samtliga frågor med referensvärden  </vt:lpstr>
      <vt:lpstr>Andel positiva svar inom området boendemiljö</vt:lpstr>
      <vt:lpstr>Andel positiva svar inom området mat och måltidsmiljö</vt:lpstr>
      <vt:lpstr>Andel positiva svar inom området hjälpens utförande</vt:lpstr>
      <vt:lpstr>Andel positiva svar inom området bemötande</vt:lpstr>
      <vt:lpstr>Andel positiva svar inom området trygghet</vt:lpstr>
      <vt:lpstr>Andel positiva svar inom området sociala aktiviteter</vt:lpstr>
      <vt:lpstr>Andel positiva svar inom området tillgänglighet</vt:lpstr>
      <vt:lpstr>Andel positiva svar inom området hjälpen i sin helhet</vt:lpstr>
      <vt:lpstr>Om undersökningen</vt:lpstr>
      <vt:lpstr>Om undersökningen Vad tycker de äldre om äldreomsorgen? 2019</vt:lpstr>
      <vt:lpstr>PowerPoint-presentation</vt:lpstr>
      <vt:lpstr>PowerPoint-presentation</vt:lpstr>
    </vt:vector>
  </TitlesOfParts>
  <Company>Socialstyrelsen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Dator</cp:lastModifiedBy>
  <cp:revision>313</cp:revision>
  <cp:lastPrinted>2014-08-07T08:24:06Z</cp:lastPrinted>
  <dcterms:created xsi:type="dcterms:W3CDTF">2014-06-27T06:29:47Z</dcterms:created>
  <dcterms:modified xsi:type="dcterms:W3CDTF">2019-11-08T10:02:14Z</dcterms:modified>
</cp:coreProperties>
</file>